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sldIdLst>
    <p:sldId id="257" r:id="rId2"/>
    <p:sldId id="259" r:id="rId3"/>
    <p:sldId id="275" r:id="rId4"/>
    <p:sldId id="274" r:id="rId5"/>
    <p:sldId id="260" r:id="rId6"/>
    <p:sldId id="262" r:id="rId7"/>
    <p:sldId id="263" r:id="rId8"/>
    <p:sldId id="261" r:id="rId9"/>
    <p:sldId id="276"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87" d="100"/>
          <a:sy n="87" d="100"/>
        </p:scale>
        <p:origin x="-85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D:Findings:wrf_control_results.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145161242688499"/>
          <c:y val="0.0782917129135887"/>
          <c:w val="0.733870726925191"/>
          <c:h val="0.718860273115678"/>
        </c:manualLayout>
      </c:layout>
      <c:lineChart>
        <c:grouping val="standard"/>
        <c:ser>
          <c:idx val="0"/>
          <c:order val="0"/>
          <c:tx>
            <c:v>Obs</c:v>
          </c:tx>
          <c:spPr>
            <a:ln w="38100">
              <a:solidFill>
                <a:srgbClr val="000000"/>
              </a:solidFill>
              <a:prstDash val="solid"/>
            </a:ln>
          </c:spPr>
          <c:marker>
            <c:symbol val="diamond"/>
            <c:size val="7"/>
            <c:spPr>
              <a:solidFill>
                <a:srgbClr val="000000"/>
              </a:solidFill>
              <a:ln>
                <a:solidFill>
                  <a:srgbClr val="000000"/>
                </a:solidFill>
                <a:prstDash val="solid"/>
              </a:ln>
            </c:spPr>
          </c:marker>
          <c:cat>
            <c:strRef>
              <c:f>'Control Results'!$A$2:$A$10</c:f>
              <c:strCache>
                <c:ptCount val="9"/>
                <c:pt idx="0">
                  <c:v>10/06</c:v>
                </c:pt>
                <c:pt idx="1">
                  <c:v>10/12</c:v>
                </c:pt>
                <c:pt idx="2">
                  <c:v>10/18</c:v>
                </c:pt>
                <c:pt idx="3">
                  <c:v>11/00</c:v>
                </c:pt>
                <c:pt idx="4">
                  <c:v>11/06</c:v>
                </c:pt>
                <c:pt idx="5">
                  <c:v>11/12</c:v>
                </c:pt>
                <c:pt idx="6">
                  <c:v>11/18</c:v>
                </c:pt>
                <c:pt idx="7">
                  <c:v>12/00</c:v>
                </c:pt>
                <c:pt idx="8">
                  <c:v>12/06</c:v>
                </c:pt>
              </c:strCache>
            </c:strRef>
          </c:cat>
          <c:val>
            <c:numRef>
              <c:f>'Control Results'!$B$2:$B$10</c:f>
              <c:numCache>
                <c:formatCode>General</c:formatCode>
                <c:ptCount val="9"/>
                <c:pt idx="0">
                  <c:v>1009.0</c:v>
                </c:pt>
                <c:pt idx="1">
                  <c:v>1009.0</c:v>
                </c:pt>
                <c:pt idx="2">
                  <c:v>1009.0</c:v>
                </c:pt>
                <c:pt idx="3">
                  <c:v>1009.0</c:v>
                </c:pt>
                <c:pt idx="4">
                  <c:v>1008.0</c:v>
                </c:pt>
                <c:pt idx="5">
                  <c:v>1008.0</c:v>
                </c:pt>
                <c:pt idx="6">
                  <c:v>1007.0</c:v>
                </c:pt>
                <c:pt idx="7">
                  <c:v>1007.0</c:v>
                </c:pt>
                <c:pt idx="8">
                  <c:v>1007.0</c:v>
                </c:pt>
              </c:numCache>
            </c:numRef>
          </c:val>
        </c:ser>
        <c:ser>
          <c:idx val="1"/>
          <c:order val="1"/>
          <c:tx>
            <c:v>WRF</c:v>
          </c:tx>
          <c:spPr>
            <a:ln w="38100">
              <a:solidFill>
                <a:srgbClr val="808080"/>
              </a:solidFill>
              <a:prstDash val="solid"/>
            </a:ln>
          </c:spPr>
          <c:marker>
            <c:symbol val="square"/>
            <c:size val="7"/>
            <c:spPr>
              <a:solidFill>
                <a:schemeClr val="tx1">
                  <a:lumMod val="50000"/>
                  <a:lumOff val="50000"/>
                </a:schemeClr>
              </a:solidFill>
              <a:ln>
                <a:solidFill>
                  <a:schemeClr val="tx1">
                    <a:lumMod val="50000"/>
                    <a:lumOff val="50000"/>
                  </a:schemeClr>
                </a:solidFill>
              </a:ln>
            </c:spPr>
          </c:marker>
          <c:cat>
            <c:strRef>
              <c:f>'Control Results'!$A$2:$A$10</c:f>
              <c:strCache>
                <c:ptCount val="9"/>
                <c:pt idx="0">
                  <c:v>10/06</c:v>
                </c:pt>
                <c:pt idx="1">
                  <c:v>10/12</c:v>
                </c:pt>
                <c:pt idx="2">
                  <c:v>10/18</c:v>
                </c:pt>
                <c:pt idx="3">
                  <c:v>11/00</c:v>
                </c:pt>
                <c:pt idx="4">
                  <c:v>11/06</c:v>
                </c:pt>
                <c:pt idx="5">
                  <c:v>11/12</c:v>
                </c:pt>
                <c:pt idx="6">
                  <c:v>11/18</c:v>
                </c:pt>
                <c:pt idx="7">
                  <c:v>12/00</c:v>
                </c:pt>
                <c:pt idx="8">
                  <c:v>12/06</c:v>
                </c:pt>
              </c:strCache>
            </c:strRef>
          </c:cat>
          <c:val>
            <c:numRef>
              <c:f>'Control Results'!$C$2:$C$10</c:f>
              <c:numCache>
                <c:formatCode>General</c:formatCode>
                <c:ptCount val="9"/>
                <c:pt idx="0">
                  <c:v>1013.0</c:v>
                </c:pt>
                <c:pt idx="1">
                  <c:v>1013.0</c:v>
                </c:pt>
                <c:pt idx="2">
                  <c:v>1010.0</c:v>
                </c:pt>
                <c:pt idx="3">
                  <c:v>1010.0</c:v>
                </c:pt>
                <c:pt idx="4">
                  <c:v>1009.0</c:v>
                </c:pt>
                <c:pt idx="5">
                  <c:v>1009.0</c:v>
                </c:pt>
                <c:pt idx="6">
                  <c:v>1007.0</c:v>
                </c:pt>
                <c:pt idx="7">
                  <c:v>1007.0</c:v>
                </c:pt>
                <c:pt idx="8">
                  <c:v>1004.0</c:v>
                </c:pt>
              </c:numCache>
            </c:numRef>
          </c:val>
        </c:ser>
        <c:marker val="1"/>
        <c:axId val="232408728"/>
        <c:axId val="232565864"/>
      </c:lineChart>
      <c:lineChart>
        <c:grouping val="standard"/>
        <c:ser>
          <c:idx val="0"/>
          <c:order val="2"/>
          <c:spPr>
            <a:ln w="38100">
              <a:solidFill>
                <a:srgbClr val="000000"/>
              </a:solidFill>
              <a:prstDash val="sysDash"/>
            </a:ln>
          </c:spPr>
          <c:marker>
            <c:symbol val="diamond"/>
            <c:size val="7"/>
            <c:spPr>
              <a:solidFill>
                <a:srgbClr val="000000"/>
              </a:solidFill>
              <a:ln>
                <a:solidFill>
                  <a:srgbClr val="000000"/>
                </a:solidFill>
                <a:prstDash val="solid"/>
              </a:ln>
            </c:spPr>
          </c:marker>
          <c:val>
            <c:numRef>
              <c:f>'Control Results'!$D$2:$D$10</c:f>
              <c:numCache>
                <c:formatCode>General</c:formatCode>
                <c:ptCount val="9"/>
                <c:pt idx="0">
                  <c:v>7.716000000000001</c:v>
                </c:pt>
                <c:pt idx="1">
                  <c:v>7.716000000000001</c:v>
                </c:pt>
                <c:pt idx="2">
                  <c:v>7.716000000000001</c:v>
                </c:pt>
                <c:pt idx="3">
                  <c:v>7.716000000000001</c:v>
                </c:pt>
                <c:pt idx="4">
                  <c:v>10.288</c:v>
                </c:pt>
                <c:pt idx="5">
                  <c:v>10.288</c:v>
                </c:pt>
                <c:pt idx="6">
                  <c:v>10.288</c:v>
                </c:pt>
                <c:pt idx="7">
                  <c:v>12.86</c:v>
                </c:pt>
                <c:pt idx="8">
                  <c:v>15.432</c:v>
                </c:pt>
              </c:numCache>
            </c:numRef>
          </c:val>
        </c:ser>
        <c:ser>
          <c:idx val="1"/>
          <c:order val="3"/>
          <c:spPr>
            <a:ln w="38100">
              <a:solidFill>
                <a:srgbClr val="808080"/>
              </a:solidFill>
              <a:prstDash val="sysDash"/>
            </a:ln>
          </c:spPr>
          <c:marker>
            <c:symbol val="x"/>
            <c:size val="7"/>
            <c:spPr>
              <a:solidFill>
                <a:schemeClr val="tx1">
                  <a:lumMod val="50000"/>
                  <a:lumOff val="50000"/>
                </a:schemeClr>
              </a:solidFill>
              <a:ln>
                <a:solidFill>
                  <a:srgbClr val="808080"/>
                </a:solidFill>
                <a:prstDash val="solid"/>
              </a:ln>
            </c:spPr>
          </c:marker>
          <c:val>
            <c:numRef>
              <c:f>'Control Results'!$E$2:$E$10</c:f>
              <c:numCache>
                <c:formatCode>General</c:formatCode>
                <c:ptCount val="9"/>
                <c:pt idx="0">
                  <c:v>3.0</c:v>
                </c:pt>
                <c:pt idx="1">
                  <c:v>4.0</c:v>
                </c:pt>
                <c:pt idx="2">
                  <c:v>8.0</c:v>
                </c:pt>
                <c:pt idx="3">
                  <c:v>8.0</c:v>
                </c:pt>
                <c:pt idx="4">
                  <c:v>8.0</c:v>
                </c:pt>
                <c:pt idx="5">
                  <c:v>9.0</c:v>
                </c:pt>
                <c:pt idx="6">
                  <c:v>10.0</c:v>
                </c:pt>
                <c:pt idx="7">
                  <c:v>12.0</c:v>
                </c:pt>
                <c:pt idx="8">
                  <c:v>15.0</c:v>
                </c:pt>
              </c:numCache>
            </c:numRef>
          </c:val>
        </c:ser>
        <c:marker val="1"/>
        <c:axId val="176585720"/>
        <c:axId val="245965944"/>
      </c:lineChart>
      <c:catAx>
        <c:axId val="232408728"/>
        <c:scaling>
          <c:orientation val="minMax"/>
        </c:scaling>
        <c:axPos val="b"/>
        <c:numFmt formatCode="General" sourceLinked="1"/>
        <c:majorTickMark val="cross"/>
        <c:tickLblPos val="nextTo"/>
        <c:spPr>
          <a:ln w="9525">
            <a:noFill/>
          </a:ln>
        </c:spPr>
        <c:txPr>
          <a:bodyPr rot="0" vert="horz"/>
          <a:lstStyle/>
          <a:p>
            <a:pPr>
              <a:defRPr sz="1200" b="0" i="0" u="none" strike="noStrike" baseline="0">
                <a:solidFill>
                  <a:srgbClr val="000000"/>
                </a:solidFill>
                <a:latin typeface="Arial"/>
                <a:ea typeface="Arial"/>
                <a:cs typeface="Arial"/>
              </a:defRPr>
            </a:pPr>
            <a:endParaRPr lang="en-US"/>
          </a:p>
        </c:txPr>
        <c:crossAx val="232565864"/>
        <c:crossesAt val="0.0"/>
        <c:auto val="1"/>
        <c:lblAlgn val="ctr"/>
        <c:lblOffset val="100"/>
        <c:tickLblSkip val="1"/>
        <c:tickMarkSkip val="1"/>
      </c:catAx>
      <c:valAx>
        <c:axId val="232565864"/>
        <c:scaling>
          <c:orientation val="minMax"/>
          <c:min val="1002.0"/>
        </c:scaling>
        <c:axPos val="l"/>
        <c:majorGridlines>
          <c:spPr>
            <a:ln w="3175">
              <a:solidFill>
                <a:srgbClr val="B3B3B3"/>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sz="1400"/>
                  <a:t>P</a:t>
                </a:r>
                <a:r>
                  <a:rPr lang="en-US" sz="1400" baseline="-25000"/>
                  <a:t>MIN</a:t>
                </a:r>
                <a:r>
                  <a:rPr lang="en-US" sz="1400"/>
                  <a:t> (hPa)</a:t>
                </a:r>
              </a:p>
            </c:rich>
          </c:tx>
          <c:layout>
            <c:manualLayout>
              <c:xMode val="edge"/>
              <c:yMode val="edge"/>
              <c:x val="0.00167614636405743"/>
              <c:y val="0.331364663801883"/>
            </c:manualLayout>
          </c:layout>
          <c:spPr>
            <a:noFill/>
            <a:ln w="25400">
              <a:noFill/>
            </a:ln>
          </c:spPr>
        </c:title>
        <c:numFmt formatCode="General" sourceLinked="1"/>
        <c:tickLblPos val="nextTo"/>
        <c:spPr>
          <a:ln w="3175">
            <a:solidFill>
              <a:srgbClr val="B3B3B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32408728"/>
        <c:crosses val="autoZero"/>
        <c:crossBetween val="midCat"/>
        <c:majorUnit val="4.0"/>
      </c:valAx>
      <c:catAx>
        <c:axId val="176585720"/>
        <c:scaling>
          <c:orientation val="minMax"/>
        </c:scaling>
        <c:axPos val="b"/>
        <c:majorTickMark val="none"/>
        <c:tickLblPos val="none"/>
        <c:spPr>
          <a:ln w="3175">
            <a:solidFill>
              <a:srgbClr val="B3B3B3"/>
            </a:solidFill>
            <a:prstDash val="solid"/>
          </a:ln>
        </c:spPr>
        <c:crossAx val="245965944"/>
        <c:crosses val="autoZero"/>
        <c:auto val="1"/>
        <c:lblAlgn val="ctr"/>
        <c:lblOffset val="100"/>
        <c:tickMarkSkip val="1"/>
      </c:catAx>
      <c:valAx>
        <c:axId val="245965944"/>
        <c:scaling>
          <c:orientation val="minMax"/>
          <c:min val="2.0"/>
        </c:scaling>
        <c:axPos val="r"/>
        <c:title>
          <c:tx>
            <c:rich>
              <a:bodyPr/>
              <a:lstStyle/>
              <a:p>
                <a:pPr>
                  <a:defRPr sz="1400" b="1" i="0" u="none" strike="noStrike" baseline="0">
                    <a:solidFill>
                      <a:srgbClr val="000000"/>
                    </a:solidFill>
                    <a:latin typeface="Arial"/>
                    <a:ea typeface="Arial"/>
                    <a:cs typeface="Arial"/>
                  </a:defRPr>
                </a:pPr>
                <a:r>
                  <a:rPr lang="en-US" sz="1400"/>
                  <a:t>V</a:t>
                </a:r>
                <a:r>
                  <a:rPr lang="en-US" sz="1400" baseline="-25000"/>
                  <a:t>MAX </a:t>
                </a:r>
                <a:r>
                  <a:rPr lang="en-US" sz="1400"/>
                  <a:t>(m</a:t>
                </a:r>
                <a:r>
                  <a:rPr lang="en-US" sz="1400" baseline="0"/>
                  <a:t> </a:t>
                </a:r>
                <a:r>
                  <a:rPr lang="en-US" sz="1400"/>
                  <a:t>s</a:t>
                </a:r>
                <a:r>
                  <a:rPr lang="en-US" sz="1400" baseline="30000"/>
                  <a:t>-1</a:t>
                </a:r>
                <a:r>
                  <a:rPr lang="en-US" sz="1400"/>
                  <a:t>)</a:t>
                </a:r>
              </a:p>
            </c:rich>
          </c:tx>
          <c:layout>
            <c:manualLayout>
              <c:xMode val="edge"/>
              <c:yMode val="edge"/>
              <c:x val="0.942528948587309"/>
              <c:y val="0.310268511388758"/>
            </c:manualLayout>
          </c:layout>
          <c:spPr>
            <a:noFill/>
            <a:ln w="25400">
              <a:noFill/>
            </a:ln>
          </c:spPr>
        </c:title>
        <c:numFmt formatCode="General" sourceLinked="1"/>
        <c:tickLblPos val="nextTo"/>
        <c:spPr>
          <a:ln w="3175">
            <a:solidFill>
              <a:srgbClr val="B3B3B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76585720"/>
        <c:crosses val="max"/>
        <c:crossBetween val="midCat"/>
        <c:majorUnit val="4.0"/>
      </c:valAx>
      <c:spPr>
        <a:noFill/>
        <a:ln w="3175">
          <a:solidFill>
            <a:srgbClr val="B3B3B3"/>
          </a:solidFill>
          <a:prstDash val="solid"/>
        </a:ln>
      </c:spPr>
    </c:plotArea>
    <c:legend>
      <c:legendPos val="b"/>
      <c:legendEntry>
        <c:idx val="2"/>
        <c:delete val="1"/>
      </c:legendEntry>
      <c:legendEntry>
        <c:idx val="3"/>
        <c:delete val="1"/>
      </c:legendEntry>
      <c:layout>
        <c:manualLayout>
          <c:xMode val="edge"/>
          <c:yMode val="edge"/>
          <c:x val="0.456459657248726"/>
          <c:y val="0.0881827665863533"/>
          <c:w val="0.346252709587772"/>
          <c:h val="0.107400829628158"/>
        </c:manualLayout>
      </c:layout>
      <c:spPr>
        <a:noFill/>
        <a:ln w="25400">
          <a:noFill/>
        </a:ln>
      </c:spPr>
      <c:txPr>
        <a:bodyPr/>
        <a:lstStyle/>
        <a:p>
          <a:pPr>
            <a:defRPr sz="1200"/>
          </a:pPr>
          <a:endParaRPr lang="en-US"/>
        </a:p>
      </c:txPr>
    </c:legend>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0.26148</cdr:x>
      <cdr:y>0.09793</cdr:y>
    </cdr:from>
    <cdr:to>
      <cdr:x>0.37778</cdr:x>
      <cdr:y>0.17408</cdr:y>
    </cdr:to>
    <cdr:sp macro="" textlink="">
      <cdr:nvSpPr>
        <cdr:cNvPr id="2" name="TextBox 1"/>
        <cdr:cNvSpPr txBox="1"/>
      </cdr:nvSpPr>
      <cdr:spPr>
        <a:xfrm xmlns:a="http://schemas.openxmlformats.org/drawingml/2006/main">
          <a:off x="1411363" y="394258"/>
          <a:ext cx="627726" cy="30658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t>P</a:t>
          </a:r>
          <a:r>
            <a:rPr lang="en-US" sz="1400" b="1" baseline="-25000" dirty="0" smtClean="0"/>
            <a:t>MIN</a:t>
          </a:r>
          <a:endParaRPr lang="en-US" sz="1400" b="1" baseline="-25000" dirty="0"/>
        </a:p>
      </cdr:txBody>
    </cdr:sp>
  </cdr:relSizeAnchor>
  <cdr:relSizeAnchor xmlns:cdr="http://schemas.openxmlformats.org/drawingml/2006/chartDrawing">
    <cdr:from>
      <cdr:x>0.24796</cdr:x>
      <cdr:y>0.6854</cdr:y>
    </cdr:from>
    <cdr:to>
      <cdr:x>0.36967</cdr:x>
      <cdr:y>0.77243</cdr:y>
    </cdr:to>
    <cdr:sp macro="" textlink="">
      <cdr:nvSpPr>
        <cdr:cNvPr id="3" name="TextBox 2"/>
        <cdr:cNvSpPr txBox="1"/>
      </cdr:nvSpPr>
      <cdr:spPr>
        <a:xfrm xmlns:a="http://schemas.openxmlformats.org/drawingml/2006/main">
          <a:off x="1338372" y="2759338"/>
          <a:ext cx="656923" cy="35038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t>V</a:t>
          </a:r>
          <a:r>
            <a:rPr lang="en-US" sz="1400" b="1" baseline="-25000" dirty="0" smtClean="0"/>
            <a:t>MAX</a:t>
          </a:r>
          <a:endParaRPr lang="en-US" sz="1400" b="1" baseline="-25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54BE3-21D6-124E-B9F1-2B1B9253BC04}" type="datetimeFigureOut">
              <a:rPr lang="en-US" smtClean="0"/>
              <a:pPr/>
              <a:t>5/21/12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92B74-02C6-A944-8601-E1D35CE43C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NOAA Optimal Interpolation</a:t>
            </a:r>
            <a:r>
              <a:rPr lang="en-US" baseline="0" dirty="0" smtClean="0"/>
              <a:t> SST data was used since Igor passed over a similar track shortly before Julia. As seen in the SST data, cooling is found south of the Cape Verde Islands where Igor passed over. These cooler SSTs were not resolvable by the coarser ERA grid, but were by the .25 degree OI data.</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storm was slow to</a:t>
            </a:r>
            <a:r>
              <a:rPr lang="en-US" baseline="0" dirty="0" smtClean="0"/>
              <a:t> strengthen with most strengthening taking place after costal transition. </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Subjective</a:t>
            </a:r>
            <a:r>
              <a:rPr lang="en-US" baseline="0" dirty="0" smtClean="0"/>
              <a:t> analysis shows good agreement with the spatial distribution of clouds when compared to the METEOSAT-9 IR imagery. Comparing the wind fields from the 600-799 hPa layer (yellow barbs on LHS) with the 700 hPa WRF wind barbs, see a significantly more zonal component, associated with the AEJ to the north of the storm. This more zonal flow certainly could have suppressed the storm further south than the observed track. </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high theta-</a:t>
            </a:r>
            <a:r>
              <a:rPr lang="en-US" dirty="0" err="1" smtClean="0"/>
              <a:t>e</a:t>
            </a:r>
            <a:r>
              <a:rPr lang="en-US" smtClean="0"/>
              <a:t> to </a:t>
            </a:r>
            <a:r>
              <a:rPr lang="en-US" dirty="0" smtClean="0"/>
              <a:t>the NW of the AEW center,</a:t>
            </a:r>
            <a:r>
              <a:rPr lang="en-US" baseline="0" dirty="0" smtClean="0"/>
              <a:t> where convection is invigorated or even re-initiated from remnant vorticity maxima. The CAPE in the center of the AEW is very small because of the typical thermodynamical structure of an AEW, with cooling below the mid-level vortex and warming aloft.</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high cape to the NW of the AEW center,</a:t>
            </a:r>
            <a:r>
              <a:rPr lang="en-US" baseline="0" dirty="0" smtClean="0"/>
              <a:t> where convection is invigorated or even re-initiated from remnant vorticity maxima. The CAPE in the center of the AEW is very small because of the typical thermodynamical structure of an AEW, with cooling below the mid-level vortex and warming aloft.</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9A3BCD-F563-604A-B58D-F3D1339440A6}" type="datetimeFigureOut">
              <a:rPr lang="en-US" smtClean="0"/>
              <a:pPr/>
              <a:t>5/21/12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A3BCD-F563-604A-B58D-F3D1339440A6}" type="datetimeFigureOut">
              <a:rPr lang="en-US" smtClean="0"/>
              <a:pPr/>
              <a:t>5/21/12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A3BCD-F563-604A-B58D-F3D1339440A6}" type="datetimeFigureOut">
              <a:rPr lang="en-US" smtClean="0"/>
              <a:pPr/>
              <a:t>5/21/12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A3BCD-F563-604A-B58D-F3D1339440A6}" type="datetimeFigureOut">
              <a:rPr lang="en-US" smtClean="0"/>
              <a:pPr/>
              <a:t>5/21/12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A3BCD-F563-604A-B58D-F3D1339440A6}" type="datetimeFigureOut">
              <a:rPr lang="en-US" smtClean="0"/>
              <a:pPr/>
              <a:t>5/21/12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9A3BCD-F563-604A-B58D-F3D1339440A6}" type="datetimeFigureOut">
              <a:rPr lang="en-US" smtClean="0"/>
              <a:pPr/>
              <a:t>5/21/12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9A3BCD-F563-604A-B58D-F3D1339440A6}" type="datetimeFigureOut">
              <a:rPr lang="en-US" smtClean="0"/>
              <a:pPr/>
              <a:t>5/21/12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9A3BCD-F563-604A-B58D-F3D1339440A6}" type="datetimeFigureOut">
              <a:rPr lang="en-US" smtClean="0"/>
              <a:pPr/>
              <a:t>5/21/12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A3BCD-F563-604A-B58D-F3D1339440A6}" type="datetimeFigureOut">
              <a:rPr lang="en-US" smtClean="0"/>
              <a:pPr/>
              <a:t>5/21/12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A3BCD-F563-604A-B58D-F3D1339440A6}" type="datetimeFigureOut">
              <a:rPr lang="en-US" smtClean="0"/>
              <a:pPr/>
              <a:t>5/21/12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A3BCD-F563-604A-B58D-F3D1339440A6}" type="datetimeFigureOut">
              <a:rPr lang="en-US" smtClean="0"/>
              <a:pPr/>
              <a:t>5/21/12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A89F3-0138-5A44-AA86-21200E6376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A3BCD-F563-604A-B58D-F3D1339440A6}" type="datetimeFigureOut">
              <a:rPr lang="en-US" smtClean="0"/>
              <a:pPr/>
              <a:t>5/21/12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A89F3-0138-5A44-AA86-21200E6376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df"/><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1.pdf"/></Relationships>
</file>

<file path=ppt/slides/_rels/slide16.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5" Type="http://schemas.openxmlformats.org/officeDocument/2006/relationships/image" Target="../media/image17.pdf"/><Relationship Id="rId6" Type="http://schemas.openxmlformats.org/officeDocument/2006/relationships/image" Target="../media/image18.png"/><Relationship Id="rId7" Type="http://schemas.openxmlformats.org/officeDocument/2006/relationships/image" Target="../media/image19.pdf"/><Relationship Id="rId8" Type="http://schemas.openxmlformats.org/officeDocument/2006/relationships/image" Target="../media/image20.png"/><Relationship Id="rId9" Type="http://schemas.openxmlformats.org/officeDocument/2006/relationships/image" Target="../media/image21.pdf"/><Relationship Id="rId10"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5" Type="http://schemas.openxmlformats.org/officeDocument/2006/relationships/image" Target="../media/image25.pdf"/><Relationship Id="rId6" Type="http://schemas.openxmlformats.org/officeDocument/2006/relationships/image" Target="../media/image26.png"/><Relationship Id="rId7" Type="http://schemas.openxmlformats.org/officeDocument/2006/relationships/image" Target="../media/image27.pdf"/><Relationship Id="rId8" Type="http://schemas.openxmlformats.org/officeDocument/2006/relationships/image" Target="../media/image28.png"/><Relationship Id="rId9" Type="http://schemas.openxmlformats.org/officeDocument/2006/relationships/image" Target="../media/image29.pdf"/><Relationship Id="rId10"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6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3311"/>
            <a:ext cx="7772400" cy="1697712"/>
          </a:xfrm>
        </p:spPr>
        <p:txBody>
          <a:bodyPr>
            <a:normAutofit/>
          </a:bodyPr>
          <a:lstStyle/>
          <a:p>
            <a:r>
              <a:rPr lang="en-US" b="1" dirty="0" smtClean="0"/>
              <a:t>Genesis of Hurricane Julia (2010) from an African Easterly Wave</a:t>
            </a:r>
            <a:endParaRPr lang="en-US" b="1" dirty="0"/>
          </a:p>
        </p:txBody>
      </p:sp>
      <p:sp>
        <p:nvSpPr>
          <p:cNvPr id="3" name="Subtitle 2"/>
          <p:cNvSpPr>
            <a:spLocks noGrp="1"/>
          </p:cNvSpPr>
          <p:nvPr>
            <p:ph type="subTitle" idx="1"/>
          </p:nvPr>
        </p:nvSpPr>
        <p:spPr>
          <a:xfrm>
            <a:off x="1370757" y="4016679"/>
            <a:ext cx="6400800" cy="2374153"/>
          </a:xfrm>
        </p:spPr>
        <p:txBody>
          <a:bodyPr>
            <a:normAutofit/>
          </a:bodyPr>
          <a:lstStyle/>
          <a:p>
            <a:r>
              <a:rPr lang="en-US" sz="2800" b="1" dirty="0" smtClean="0">
                <a:solidFill>
                  <a:srgbClr val="000000"/>
                </a:solidFill>
              </a:rPr>
              <a:t>Stefan Cecelski</a:t>
            </a:r>
            <a:r>
              <a:rPr lang="en-US" sz="2800" b="1" baseline="30000" dirty="0" smtClean="0">
                <a:solidFill>
                  <a:srgbClr val="000000"/>
                </a:solidFill>
              </a:rPr>
              <a:t>1</a:t>
            </a:r>
            <a:r>
              <a:rPr lang="en-US" sz="2800" b="1" dirty="0" smtClean="0">
                <a:solidFill>
                  <a:srgbClr val="000000"/>
                </a:solidFill>
              </a:rPr>
              <a:t> and Dr. </a:t>
            </a:r>
            <a:r>
              <a:rPr lang="en-US" sz="2800" b="1" dirty="0" err="1" smtClean="0">
                <a:solidFill>
                  <a:srgbClr val="000000"/>
                </a:solidFill>
              </a:rPr>
              <a:t>Da</a:t>
            </a:r>
            <a:r>
              <a:rPr lang="en-US" sz="2800" b="1" dirty="0" smtClean="0">
                <a:solidFill>
                  <a:srgbClr val="000000"/>
                </a:solidFill>
              </a:rPr>
              <a:t>-Lin Zhang</a:t>
            </a:r>
          </a:p>
          <a:p>
            <a:r>
              <a:rPr lang="en-US" sz="2000" b="1" dirty="0" smtClean="0">
                <a:solidFill>
                  <a:srgbClr val="000000"/>
                </a:solidFill>
              </a:rPr>
              <a:t>Department of Atmospheric and Oceanic Science, University of Maryland</a:t>
            </a:r>
          </a:p>
          <a:p>
            <a:endParaRPr lang="en-US" sz="2800" b="1" dirty="0" smtClean="0">
              <a:solidFill>
                <a:srgbClr val="000000"/>
              </a:solidFill>
            </a:endParaRPr>
          </a:p>
          <a:p>
            <a:r>
              <a:rPr lang="en-US" sz="1800" b="1" dirty="0" smtClean="0">
                <a:solidFill>
                  <a:srgbClr val="000000"/>
                </a:solidFill>
              </a:rPr>
              <a:t>1: Research is funded by NASA’s Earth and Space Science Fellowship (NESSF)</a:t>
            </a:r>
            <a:endParaRPr lang="en-US" sz="1800" b="1" dirty="0">
              <a:solidFill>
                <a:srgbClr val="000000"/>
              </a:solidFill>
            </a:endParaRPr>
          </a:p>
        </p:txBody>
      </p:sp>
      <p:pic>
        <p:nvPicPr>
          <p:cNvPr id="5" name="Picture 4" descr="AOSC_logo.png"/>
          <p:cNvPicPr>
            <a:picLocks noChangeAspect="1"/>
          </p:cNvPicPr>
          <p:nvPr/>
        </p:nvPicPr>
        <p:blipFill>
          <a:blip r:embed="rId3"/>
          <a:stretch>
            <a:fillRect/>
          </a:stretch>
        </p:blipFill>
        <p:spPr>
          <a:xfrm>
            <a:off x="4825670" y="250432"/>
            <a:ext cx="4318330" cy="608216"/>
          </a:xfrm>
          <a:prstGeom prst="rect">
            <a:avLst/>
          </a:prstGeom>
        </p:spPr>
      </p:pic>
      <p:pic>
        <p:nvPicPr>
          <p:cNvPr id="11" name="Picture 10" descr="500px-NASA_logo.svg.png"/>
          <p:cNvPicPr>
            <a:picLocks noChangeAspect="1"/>
          </p:cNvPicPr>
          <p:nvPr/>
        </p:nvPicPr>
        <p:blipFill>
          <a:blip r:embed="rId4"/>
          <a:stretch>
            <a:fillRect/>
          </a:stretch>
        </p:blipFill>
        <p:spPr>
          <a:xfrm>
            <a:off x="7532714" y="5488406"/>
            <a:ext cx="1611286" cy="1369594"/>
          </a:xfrm>
          <a:prstGeom prst="rect">
            <a:avLst/>
          </a:prstGeom>
        </p:spPr>
      </p:pic>
      <p:pic>
        <p:nvPicPr>
          <p:cNvPr id="13" name="Picture 12" descr="informatrans.tiff"/>
          <p:cNvPicPr>
            <a:picLocks noChangeAspect="1"/>
          </p:cNvPicPr>
          <p:nvPr/>
        </p:nvPicPr>
        <p:blipFill>
          <a:blip r:embed="rId5"/>
          <a:stretch>
            <a:fillRect/>
          </a:stretch>
        </p:blipFill>
        <p:spPr>
          <a:xfrm>
            <a:off x="0" y="0"/>
            <a:ext cx="1562016" cy="15368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a:t>
            </a:r>
            <a:endParaRPr lang="en-US" dirty="0"/>
          </a:p>
        </p:txBody>
      </p:sp>
      <p:sp>
        <p:nvSpPr>
          <p:cNvPr id="6" name="Content Placeholder 5"/>
          <p:cNvSpPr>
            <a:spLocks noGrp="1"/>
          </p:cNvSpPr>
          <p:nvPr>
            <p:ph idx="1"/>
          </p:nvPr>
        </p:nvSpPr>
        <p:spPr/>
        <p:txBody>
          <a:bodyPr>
            <a:normAutofit lnSpcReduction="10000"/>
          </a:bodyPr>
          <a:lstStyle/>
          <a:p>
            <a:r>
              <a:rPr lang="en-US" dirty="0" smtClean="0"/>
              <a:t>The genesis of Julia was not well anticipated</a:t>
            </a:r>
          </a:p>
          <a:p>
            <a:pPr lvl="1"/>
            <a:r>
              <a:rPr lang="en-US" dirty="0" smtClean="0"/>
              <a:t>Introduced into the Tropical Weather Outlook (TWO) with a </a:t>
            </a:r>
            <a:r>
              <a:rPr lang="en-US" dirty="0" smtClean="0">
                <a:solidFill>
                  <a:srgbClr val="FF0000"/>
                </a:solidFill>
              </a:rPr>
              <a:t>medium (30%) chance of formation only 18 </a:t>
            </a:r>
            <a:r>
              <a:rPr lang="en-US" dirty="0" err="1" smtClean="0">
                <a:solidFill>
                  <a:srgbClr val="FF0000"/>
                </a:solidFill>
              </a:rPr>
              <a:t>h</a:t>
            </a:r>
            <a:r>
              <a:rPr lang="en-US" dirty="0" smtClean="0">
                <a:solidFill>
                  <a:srgbClr val="FF0000"/>
                </a:solidFill>
              </a:rPr>
              <a:t> </a:t>
            </a:r>
            <a:r>
              <a:rPr lang="en-US" dirty="0" smtClean="0"/>
              <a:t>prior to transition in TD and a 70% chance of genesis </a:t>
            </a:r>
            <a:r>
              <a:rPr lang="en-US" dirty="0" smtClean="0">
                <a:solidFill>
                  <a:srgbClr val="FF0000"/>
                </a:solidFill>
              </a:rPr>
              <a:t>6 </a:t>
            </a:r>
            <a:r>
              <a:rPr lang="en-US" dirty="0" err="1" smtClean="0">
                <a:solidFill>
                  <a:srgbClr val="FF0000"/>
                </a:solidFill>
              </a:rPr>
              <a:t>h</a:t>
            </a:r>
            <a:r>
              <a:rPr lang="en-US" dirty="0" smtClean="0">
                <a:solidFill>
                  <a:srgbClr val="FF0000"/>
                </a:solidFill>
              </a:rPr>
              <a:t> prior to TCG </a:t>
            </a:r>
            <a:r>
              <a:rPr lang="en-US" dirty="0" smtClean="0"/>
              <a:t>(</a:t>
            </a:r>
            <a:r>
              <a:rPr lang="en-US" dirty="0" err="1" smtClean="0"/>
              <a:t>Tropcical</a:t>
            </a:r>
            <a:r>
              <a:rPr lang="en-US" dirty="0" smtClean="0"/>
              <a:t> Cyclone Report, </a:t>
            </a:r>
            <a:r>
              <a:rPr lang="en-US" dirty="0" err="1" smtClean="0"/>
              <a:t>Beven</a:t>
            </a:r>
            <a:r>
              <a:rPr lang="en-US" dirty="0" smtClean="0"/>
              <a:t> and </a:t>
            </a:r>
            <a:r>
              <a:rPr lang="en-US" dirty="0" err="1" smtClean="0"/>
              <a:t>Landsea</a:t>
            </a:r>
            <a:r>
              <a:rPr lang="en-US" dirty="0" smtClean="0"/>
              <a:t>)</a:t>
            </a:r>
          </a:p>
          <a:p>
            <a:r>
              <a:rPr lang="en-US" dirty="0" smtClean="0"/>
              <a:t>Explore the </a:t>
            </a:r>
            <a:r>
              <a:rPr lang="en-US" dirty="0" smtClean="0">
                <a:solidFill>
                  <a:srgbClr val="FF0000"/>
                </a:solidFill>
              </a:rPr>
              <a:t>meso-</a:t>
            </a:r>
            <a:r>
              <a:rPr lang="en-US" dirty="0" err="1" smtClean="0">
                <a:solidFill>
                  <a:srgbClr val="FF0000"/>
                </a:solidFill>
              </a:rPr>
              <a:t>β</a:t>
            </a:r>
            <a:r>
              <a:rPr lang="en-US" dirty="0" smtClean="0">
                <a:solidFill>
                  <a:srgbClr val="FF0000"/>
                </a:solidFill>
              </a:rPr>
              <a:t> development </a:t>
            </a:r>
            <a:r>
              <a:rPr lang="en-US" dirty="0" smtClean="0"/>
              <a:t>(vorticity generation)</a:t>
            </a:r>
          </a:p>
          <a:p>
            <a:pPr lvl="1"/>
            <a:r>
              <a:rPr lang="en-US" dirty="0" smtClean="0"/>
              <a:t> What role does convection play for the development within the AEW?</a:t>
            </a:r>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Examine the genesis of Julia from the merging of several meso-</a:t>
            </a:r>
            <a:r>
              <a:rPr lang="en-US" dirty="0" err="1" smtClean="0"/>
              <a:t>β</a:t>
            </a:r>
            <a:r>
              <a:rPr lang="en-US" dirty="0" smtClean="0"/>
              <a:t>-scale vortices within the AEW;</a:t>
            </a:r>
          </a:p>
          <a:p>
            <a:r>
              <a:rPr lang="en-US" dirty="0" smtClean="0"/>
              <a:t>Study how deep convection, </a:t>
            </a:r>
            <a:r>
              <a:rPr lang="en-US" dirty="0" smtClean="0">
                <a:solidFill>
                  <a:srgbClr val="FF0000"/>
                </a:solidFill>
              </a:rPr>
              <a:t>invigorated through a high </a:t>
            </a:r>
            <a:r>
              <a:rPr lang="en-US" dirty="0" err="1" smtClean="0">
                <a:solidFill>
                  <a:srgbClr val="FF0000"/>
                </a:solidFill>
              </a:rPr>
              <a:t>θ</a:t>
            </a:r>
            <a:r>
              <a:rPr lang="en-US" baseline="-25000" dirty="0" err="1" smtClean="0">
                <a:solidFill>
                  <a:srgbClr val="FF0000"/>
                </a:solidFill>
              </a:rPr>
              <a:t>e</a:t>
            </a:r>
            <a:r>
              <a:rPr lang="en-US" dirty="0" smtClean="0">
                <a:solidFill>
                  <a:srgbClr val="FF0000"/>
                </a:solidFill>
              </a:rPr>
              <a:t> and storm-relative </a:t>
            </a:r>
            <a:r>
              <a:rPr lang="en-US" dirty="0" err="1" smtClean="0">
                <a:solidFill>
                  <a:srgbClr val="FF0000"/>
                </a:solidFill>
              </a:rPr>
              <a:t>helicity</a:t>
            </a:r>
            <a:r>
              <a:rPr lang="en-US" dirty="0" smtClean="0">
                <a:solidFill>
                  <a:srgbClr val="FF0000"/>
                </a:solidFill>
              </a:rPr>
              <a:t> (SRH) environment</a:t>
            </a:r>
            <a:r>
              <a:rPr lang="en-US" dirty="0" smtClean="0"/>
              <a:t>, contributes to the development of the meso-</a:t>
            </a:r>
            <a:r>
              <a:rPr lang="en-US" dirty="0" err="1" smtClean="0"/>
              <a:t>β</a:t>
            </a:r>
            <a:r>
              <a:rPr lang="en-US" dirty="0" smtClean="0"/>
              <a:t>-scale vortices;</a:t>
            </a:r>
          </a:p>
          <a:p>
            <a:r>
              <a:rPr lang="en-US" dirty="0" smtClean="0"/>
              <a:t>Show that the vorticity maxima (and related convection) lies on the </a:t>
            </a:r>
            <a:r>
              <a:rPr lang="en-US" dirty="0" smtClean="0">
                <a:solidFill>
                  <a:srgbClr val="FF0000"/>
                </a:solidFill>
              </a:rPr>
              <a:t>critical level (latitude) </a:t>
            </a:r>
            <a:r>
              <a:rPr lang="en-US" dirty="0" smtClean="0"/>
              <a:t>Dunkerton, et al. 2009, the latitude where the wind speed equals the phase speed of the AEW)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794" y="-410911"/>
            <a:ext cx="4572000" cy="1143000"/>
          </a:xfrm>
        </p:spPr>
        <p:txBody>
          <a:bodyPr>
            <a:normAutofit/>
          </a:bodyPr>
          <a:lstStyle/>
          <a:p>
            <a:pPr algn="l"/>
            <a:r>
              <a:rPr lang="en-US" sz="3600" dirty="0" smtClean="0"/>
              <a:t>WRF Model Set-up</a:t>
            </a:r>
            <a:endParaRPr lang="en-US" sz="3600" dirty="0"/>
          </a:p>
        </p:txBody>
      </p:sp>
      <p:sp>
        <p:nvSpPr>
          <p:cNvPr id="5" name="TextBox 4"/>
          <p:cNvSpPr txBox="1"/>
          <p:nvPr/>
        </p:nvSpPr>
        <p:spPr>
          <a:xfrm>
            <a:off x="1751794" y="467176"/>
            <a:ext cx="5780919" cy="830997"/>
          </a:xfrm>
          <a:prstGeom prst="rect">
            <a:avLst/>
          </a:prstGeom>
          <a:noFill/>
        </p:spPr>
        <p:txBody>
          <a:bodyPr wrap="square" rtlCol="0">
            <a:spAutoFit/>
          </a:bodyPr>
          <a:lstStyle/>
          <a:p>
            <a:pPr algn="ctr"/>
            <a:r>
              <a:rPr lang="en-US" sz="1600" b="1" dirty="0" smtClean="0"/>
              <a:t>NOAA Optimal Interpolation SSTs (shaded, degrees C), 700-hPa Streamlines (resting frame) from ERA-Interim for </a:t>
            </a:r>
            <a:r>
              <a:rPr lang="en-US" sz="1600" b="1" dirty="0" smtClean="0">
                <a:solidFill>
                  <a:srgbClr val="FF0000"/>
                </a:solidFill>
              </a:rPr>
              <a:t>the initialization time of the WRF simulation.</a:t>
            </a:r>
            <a:endParaRPr lang="en-US" sz="1600" b="1" dirty="0">
              <a:solidFill>
                <a:srgbClr val="FF0000"/>
              </a:solidFill>
            </a:endParaRPr>
          </a:p>
        </p:txBody>
      </p:sp>
      <p:pic>
        <p:nvPicPr>
          <p:cNvPr id="7" name="Picture 6" descr="model_setup.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rot="5400000">
            <a:off x="1464674" y="-85931"/>
            <a:ext cx="6257321" cy="80977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992"/>
            <a:ext cx="8229600" cy="1143000"/>
          </a:xfrm>
        </p:spPr>
        <p:txBody>
          <a:bodyPr>
            <a:normAutofit/>
          </a:bodyPr>
          <a:lstStyle/>
          <a:p>
            <a:pPr algn="l"/>
            <a:r>
              <a:rPr lang="en-US" sz="3600" dirty="0" smtClean="0"/>
              <a:t>WRF Validation</a:t>
            </a:r>
            <a:endParaRPr lang="en-US" sz="3600" dirty="0"/>
          </a:p>
        </p:txBody>
      </p:sp>
      <p:graphicFrame>
        <p:nvGraphicFramePr>
          <p:cNvPr id="4" name="Chart 3"/>
          <p:cNvGraphicFramePr>
            <a:graphicFrameLocks/>
          </p:cNvGraphicFramePr>
          <p:nvPr/>
        </p:nvGraphicFramePr>
        <p:xfrm>
          <a:off x="985943" y="941538"/>
          <a:ext cx="7172114" cy="49749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5905085"/>
            <a:ext cx="9144000" cy="646331"/>
          </a:xfrm>
          <a:prstGeom prst="rect">
            <a:avLst/>
          </a:prstGeom>
          <a:noFill/>
        </p:spPr>
        <p:txBody>
          <a:bodyPr wrap="square" rtlCol="0">
            <a:spAutoFit/>
          </a:bodyPr>
          <a:lstStyle/>
          <a:p>
            <a:pPr algn="ctr"/>
            <a:r>
              <a:rPr lang="en-US" dirty="0" smtClean="0"/>
              <a:t>Average P</a:t>
            </a:r>
            <a:r>
              <a:rPr lang="en-US" baseline="-25000" dirty="0" smtClean="0"/>
              <a:t>MIN</a:t>
            </a:r>
            <a:r>
              <a:rPr lang="en-US" dirty="0" smtClean="0"/>
              <a:t> error from observed was </a:t>
            </a:r>
            <a:r>
              <a:rPr lang="en-US" b="1" dirty="0" smtClean="0">
                <a:solidFill>
                  <a:srgbClr val="FF0000"/>
                </a:solidFill>
              </a:rPr>
              <a:t>1.67 hPa</a:t>
            </a:r>
            <a:r>
              <a:rPr lang="en-US" dirty="0" smtClean="0"/>
              <a:t>. Track errors had substantial more </a:t>
            </a:r>
            <a:r>
              <a:rPr lang="en-US" dirty="0" smtClean="0">
                <a:solidFill>
                  <a:srgbClr val="FF0000"/>
                </a:solidFill>
              </a:rPr>
              <a:t>latitudinal </a:t>
            </a:r>
            <a:r>
              <a:rPr lang="en-US" dirty="0" smtClean="0"/>
              <a:t>error than longitudinal.</a:t>
            </a:r>
            <a:endParaRPr lang="en-US" dirty="0"/>
          </a:p>
        </p:txBody>
      </p:sp>
      <p:sp>
        <p:nvSpPr>
          <p:cNvPr id="5" name="TextBox 4"/>
          <p:cNvSpPr txBox="1"/>
          <p:nvPr/>
        </p:nvSpPr>
        <p:spPr>
          <a:xfrm>
            <a:off x="7109519" y="3059668"/>
            <a:ext cx="482911" cy="369332"/>
          </a:xfrm>
          <a:prstGeom prst="rect">
            <a:avLst/>
          </a:prstGeom>
          <a:noFill/>
        </p:spPr>
        <p:txBody>
          <a:bodyPr wrap="square" rtlCol="0">
            <a:spAutoFit/>
          </a:bodyPr>
          <a:lstStyle/>
          <a:p>
            <a:r>
              <a:rPr lang="en-US" b="1" dirty="0" smtClean="0"/>
              <a:t>TD</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Arrow Connector 3"/>
          <p:cNvCxnSpPr/>
          <p:nvPr/>
        </p:nvCxnSpPr>
        <p:spPr>
          <a:xfrm>
            <a:off x="2014563" y="3429000"/>
            <a:ext cx="1413281" cy="1588"/>
          </a:xfrm>
          <a:prstGeom prst="straightConnector1">
            <a:avLst/>
          </a:prstGeom>
          <a:ln w="28575">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021070" y="291980"/>
            <a:ext cx="2550930" cy="584776"/>
          </a:xfrm>
          <a:prstGeom prst="rect">
            <a:avLst/>
          </a:prstGeom>
          <a:noFill/>
        </p:spPr>
        <p:txBody>
          <a:bodyPr wrap="square" rtlCol="0">
            <a:spAutoFit/>
          </a:bodyPr>
          <a:lstStyle/>
          <a:p>
            <a:pPr algn="ctr"/>
            <a:r>
              <a:rPr lang="en-US" sz="1600" b="1" dirty="0" smtClean="0"/>
              <a:t>METEOSAT-9 IR Imagery with satellite-derived winds</a:t>
            </a:r>
          </a:p>
        </p:txBody>
      </p:sp>
      <p:sp>
        <p:nvSpPr>
          <p:cNvPr id="7" name="TextBox 6"/>
          <p:cNvSpPr txBox="1"/>
          <p:nvPr/>
        </p:nvSpPr>
        <p:spPr>
          <a:xfrm>
            <a:off x="4572000" y="0"/>
            <a:ext cx="2508168" cy="954107"/>
          </a:xfrm>
          <a:prstGeom prst="rect">
            <a:avLst/>
          </a:prstGeom>
          <a:noFill/>
        </p:spPr>
        <p:txBody>
          <a:bodyPr wrap="square" rtlCol="0">
            <a:spAutoFit/>
          </a:bodyPr>
          <a:lstStyle/>
          <a:p>
            <a:pPr algn="ctr"/>
            <a:r>
              <a:rPr lang="en-US" sz="1400" b="1" dirty="0" smtClean="0">
                <a:solidFill>
                  <a:srgbClr val="000000"/>
                </a:solidFill>
              </a:rPr>
              <a:t>WRF Outgoing Longwave Radiation (OLR, shaded, white/gray low OLR) and 700-hPa wind barbs</a:t>
            </a:r>
            <a:endParaRPr lang="en-US" sz="1400" b="1" dirty="0">
              <a:solidFill>
                <a:srgbClr val="000000"/>
              </a:solidFill>
            </a:endParaRPr>
          </a:p>
        </p:txBody>
      </p:sp>
      <p:pic>
        <p:nvPicPr>
          <p:cNvPr id="8" name="Picture 7" descr="olr_comp.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68500" y="923302"/>
            <a:ext cx="5207000" cy="5905500"/>
          </a:xfrm>
          <a:prstGeom prst="rect">
            <a:avLst/>
          </a:prstGeom>
        </p:spPr>
      </p:pic>
      <p:sp>
        <p:nvSpPr>
          <p:cNvPr id="12" name="TextBox 11"/>
          <p:cNvSpPr txBox="1"/>
          <p:nvPr/>
        </p:nvSpPr>
        <p:spPr>
          <a:xfrm>
            <a:off x="-99389" y="1693514"/>
            <a:ext cx="2084754" cy="1107996"/>
          </a:xfrm>
          <a:prstGeom prst="rect">
            <a:avLst/>
          </a:prstGeom>
          <a:noFill/>
        </p:spPr>
        <p:txBody>
          <a:bodyPr wrap="square" rtlCol="0">
            <a:spAutoFit/>
          </a:bodyPr>
          <a:lstStyle/>
          <a:p>
            <a:pPr algn="ctr"/>
            <a:r>
              <a:rPr lang="en-US" sz="1600" b="1" dirty="0" smtClean="0">
                <a:solidFill>
                  <a:srgbClr val="000000"/>
                </a:solidFill>
              </a:rPr>
              <a:t>400-599 hPa (blue)</a:t>
            </a:r>
          </a:p>
          <a:p>
            <a:pPr algn="ctr"/>
            <a:r>
              <a:rPr lang="en-US" sz="1600" b="1" dirty="0" smtClean="0"/>
              <a:t>600-799 hPa (yellow)</a:t>
            </a:r>
          </a:p>
          <a:p>
            <a:pPr algn="ctr"/>
            <a:r>
              <a:rPr lang="en-US" sz="1600" b="1" dirty="0" smtClean="0"/>
              <a:t>800-950 hPa (green)</a:t>
            </a:r>
          </a:p>
          <a:p>
            <a:endParaRPr lang="en-US" dirty="0"/>
          </a:p>
        </p:txBody>
      </p:sp>
      <p:sp>
        <p:nvSpPr>
          <p:cNvPr id="9" name="TextBox 8"/>
          <p:cNvSpPr txBox="1"/>
          <p:nvPr/>
        </p:nvSpPr>
        <p:spPr>
          <a:xfrm>
            <a:off x="280559" y="5154115"/>
            <a:ext cx="694013" cy="369332"/>
          </a:xfrm>
          <a:prstGeom prst="rect">
            <a:avLst/>
          </a:prstGeom>
          <a:noFill/>
        </p:spPr>
        <p:txBody>
          <a:bodyPr wrap="square" rtlCol="0">
            <a:spAutoFit/>
          </a:bodyPr>
          <a:lstStyle/>
          <a:p>
            <a:r>
              <a:rPr lang="en-US" b="1" dirty="0" smtClean="0"/>
              <a:t>Julia</a:t>
            </a:r>
            <a:endParaRPr lang="en-US" b="1" dirty="0"/>
          </a:p>
        </p:txBody>
      </p:sp>
      <p:cxnSp>
        <p:nvCxnSpPr>
          <p:cNvPr id="11" name="Straight Arrow Connector 10"/>
          <p:cNvCxnSpPr/>
          <p:nvPr/>
        </p:nvCxnSpPr>
        <p:spPr>
          <a:xfrm>
            <a:off x="812144" y="5390406"/>
            <a:ext cx="1653820" cy="265829"/>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vort_traj2_49.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rot="5400000">
            <a:off x="5208846" y="1910623"/>
            <a:ext cx="3822565" cy="4946848"/>
          </a:xfrm>
          <a:prstGeom prst="rect">
            <a:avLst/>
          </a:prstGeom>
        </p:spPr>
      </p:pic>
      <p:sp>
        <p:nvSpPr>
          <p:cNvPr id="4" name="Title 3"/>
          <p:cNvSpPr>
            <a:spLocks noGrp="1"/>
          </p:cNvSpPr>
          <p:nvPr>
            <p:ph type="title"/>
          </p:nvPr>
        </p:nvSpPr>
        <p:spPr>
          <a:xfrm>
            <a:off x="-1479348" y="-388005"/>
            <a:ext cx="8229600" cy="1143000"/>
          </a:xfrm>
        </p:spPr>
        <p:txBody>
          <a:bodyPr>
            <a:normAutofit/>
          </a:bodyPr>
          <a:lstStyle/>
          <a:p>
            <a:r>
              <a:rPr lang="en-US" sz="3600" dirty="0" smtClean="0"/>
              <a:t>Transition from AEW to Julia</a:t>
            </a:r>
            <a:endParaRPr lang="en-US" sz="3600" dirty="0"/>
          </a:p>
        </p:txBody>
      </p:sp>
      <p:sp>
        <p:nvSpPr>
          <p:cNvPr id="5" name="TextBox 4"/>
          <p:cNvSpPr txBox="1"/>
          <p:nvPr/>
        </p:nvSpPr>
        <p:spPr>
          <a:xfrm>
            <a:off x="29882" y="475762"/>
            <a:ext cx="5334000" cy="1384995"/>
          </a:xfrm>
          <a:prstGeom prst="rect">
            <a:avLst/>
          </a:prstGeom>
          <a:noFill/>
        </p:spPr>
        <p:txBody>
          <a:bodyPr wrap="square" rtlCol="0">
            <a:spAutoFit/>
          </a:bodyPr>
          <a:lstStyle/>
          <a:p>
            <a:pPr algn="ctr"/>
            <a:r>
              <a:rPr lang="en-US" sz="1400" dirty="0" smtClean="0"/>
              <a:t>925-hPa co-moving streamlines, relative vorticity (shaded) and MSLP (red contours, every 1 hPa). Black line represents hourly-based back-trajectory of vorticity center that becomes co-located with the AEW circulation center. The AEW trough axis at 3 times is superimposed, with the black-dashed line being the current time trough axis. The critical latitude is shown with a dotted line. </a:t>
            </a:r>
            <a:endParaRPr lang="en-US" sz="1400" dirty="0"/>
          </a:p>
        </p:txBody>
      </p:sp>
      <p:pic>
        <p:nvPicPr>
          <p:cNvPr id="17" name="Picture 16" descr="vort_traj2.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rot="5400000">
            <a:off x="103628" y="860259"/>
            <a:ext cx="5020238" cy="6497131"/>
          </a:xfrm>
          <a:prstGeom prst="rect">
            <a:avLst/>
          </a:prstGeom>
        </p:spPr>
      </p:pic>
      <p:sp>
        <p:nvSpPr>
          <p:cNvPr id="23" name="Rounded Rectangle 22"/>
          <p:cNvSpPr/>
          <p:nvPr/>
        </p:nvSpPr>
        <p:spPr>
          <a:xfrm>
            <a:off x="3914588" y="2719295"/>
            <a:ext cx="254000" cy="254000"/>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558117" y="1461408"/>
            <a:ext cx="3137647" cy="1323439"/>
          </a:xfrm>
          <a:prstGeom prst="rect">
            <a:avLst/>
          </a:prstGeom>
          <a:noFill/>
        </p:spPr>
        <p:txBody>
          <a:bodyPr wrap="square" rtlCol="0">
            <a:spAutoFit/>
          </a:bodyPr>
          <a:lstStyle/>
          <a:p>
            <a:pPr algn="ctr"/>
            <a:r>
              <a:rPr lang="en-US" sz="1600" dirty="0" smtClean="0"/>
              <a:t>925-hPa Radar reflectivity (shaded) relative vorticity (contours), co-moving streamlines and the critical latitude (dashed line) 6 hours prior to 0600 UTC 12 Sept</a:t>
            </a:r>
            <a:endParaRPr lang="en-US" sz="1600" dirty="0"/>
          </a:p>
        </p:txBody>
      </p:sp>
      <p:sp>
        <p:nvSpPr>
          <p:cNvPr id="14" name="Rounded Rectangle 13"/>
          <p:cNvSpPr/>
          <p:nvPr/>
        </p:nvSpPr>
        <p:spPr>
          <a:xfrm>
            <a:off x="6432176" y="2932950"/>
            <a:ext cx="990600" cy="457200"/>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endCxn id="14" idx="1"/>
          </p:cNvCxnSpPr>
          <p:nvPr/>
        </p:nvCxnSpPr>
        <p:spPr>
          <a:xfrm>
            <a:off x="4213412" y="2838824"/>
            <a:ext cx="2218764" cy="322726"/>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534029" y="6211669"/>
            <a:ext cx="3265984" cy="646331"/>
          </a:xfrm>
          <a:prstGeom prst="rect">
            <a:avLst/>
          </a:prstGeom>
          <a:noFill/>
        </p:spPr>
        <p:txBody>
          <a:bodyPr wrap="square" rtlCol="0">
            <a:spAutoFit/>
          </a:bodyPr>
          <a:lstStyle/>
          <a:p>
            <a:pPr algn="ctr"/>
            <a:r>
              <a:rPr lang="en-US" dirty="0" smtClean="0">
                <a:solidFill>
                  <a:srgbClr val="FF0000"/>
                </a:solidFill>
              </a:rPr>
              <a:t>How did it strengthen over the 6-hour period?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vort_traj2_5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rot="5400000">
            <a:off x="67461" y="-993864"/>
            <a:ext cx="3890538" cy="5034813"/>
          </a:xfrm>
          <a:prstGeom prst="rect">
            <a:avLst/>
          </a:prstGeom>
        </p:spPr>
      </p:pic>
      <p:pic>
        <p:nvPicPr>
          <p:cNvPr id="10" name="Picture 9" descr="vort_traj2_53.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rot="5400000">
            <a:off x="5153056" y="-1004431"/>
            <a:ext cx="3951182" cy="5113294"/>
          </a:xfrm>
          <a:prstGeom prst="rect">
            <a:avLst/>
          </a:prstGeom>
        </p:spPr>
      </p:pic>
      <p:pic>
        <p:nvPicPr>
          <p:cNvPr id="12" name="Picture 11" descr="vort_traj3_53.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rot="5400000">
            <a:off x="5211332" y="2589586"/>
            <a:ext cx="3879513" cy="5020819"/>
          </a:xfrm>
          <a:prstGeom prst="rect">
            <a:avLst/>
          </a:prstGeom>
        </p:spPr>
      </p:pic>
      <p:pic>
        <p:nvPicPr>
          <p:cNvPr id="13" name="Picture 12" descr="vort_traj3_5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rot="5400000">
            <a:off x="77508" y="2463184"/>
            <a:ext cx="3954019" cy="5117245"/>
          </a:xfrm>
          <a:prstGeom prst="rect">
            <a:avLst/>
          </a:prstGeom>
        </p:spPr>
      </p:pic>
      <p:sp>
        <p:nvSpPr>
          <p:cNvPr id="14" name="Rounded Rectangle 13"/>
          <p:cNvSpPr/>
          <p:nvPr/>
        </p:nvSpPr>
        <p:spPr>
          <a:xfrm>
            <a:off x="1547417" y="583970"/>
            <a:ext cx="759111" cy="645491"/>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846594" y="955357"/>
            <a:ext cx="744513" cy="645491"/>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907870" y="334840"/>
            <a:ext cx="1311768" cy="2677656"/>
          </a:xfrm>
          <a:prstGeom prst="rect">
            <a:avLst/>
          </a:prstGeom>
          <a:noFill/>
        </p:spPr>
        <p:txBody>
          <a:bodyPr wrap="square" rtlCol="0">
            <a:spAutoFit/>
          </a:bodyPr>
          <a:lstStyle/>
          <a:p>
            <a:pPr algn="ctr"/>
            <a:r>
              <a:rPr lang="en-US" sz="1400" b="1" dirty="0" smtClean="0"/>
              <a:t>925-hPa Radar reflectivity (shaded), relative vorticity (contours), co-moving streamlines and critical latitude (dashed line)</a:t>
            </a:r>
          </a:p>
          <a:p>
            <a:pPr algn="ctr"/>
            <a:endParaRPr lang="en-US" sz="1400" b="1" dirty="0"/>
          </a:p>
        </p:txBody>
      </p:sp>
      <p:sp>
        <p:nvSpPr>
          <p:cNvPr id="19" name="TextBox 18"/>
          <p:cNvSpPr txBox="1"/>
          <p:nvPr/>
        </p:nvSpPr>
        <p:spPr>
          <a:xfrm>
            <a:off x="3952257" y="3631100"/>
            <a:ext cx="1284580" cy="2677656"/>
          </a:xfrm>
          <a:prstGeom prst="rect">
            <a:avLst/>
          </a:prstGeom>
          <a:noFill/>
        </p:spPr>
        <p:txBody>
          <a:bodyPr wrap="square" rtlCol="0">
            <a:spAutoFit/>
          </a:bodyPr>
          <a:lstStyle/>
          <a:p>
            <a:pPr algn="ctr"/>
            <a:r>
              <a:rPr lang="en-US" sz="1400" b="1" dirty="0" smtClean="0"/>
              <a:t>925-hPa Theta-</a:t>
            </a:r>
            <a:r>
              <a:rPr lang="en-US" sz="1400" b="1" dirty="0" err="1" smtClean="0"/>
              <a:t>e</a:t>
            </a:r>
            <a:r>
              <a:rPr lang="en-US" sz="1400" b="1" dirty="0" smtClean="0"/>
              <a:t> (shaded), 0-3km Storm-relative </a:t>
            </a:r>
            <a:r>
              <a:rPr lang="en-US" sz="1400" b="1" dirty="0" err="1" smtClean="0"/>
              <a:t>helicity</a:t>
            </a:r>
            <a:r>
              <a:rPr lang="en-US" sz="1400" b="1" dirty="0" smtClean="0"/>
              <a:t> (contours), co-moving streamlines and critical latitude (dashed line)</a:t>
            </a:r>
            <a:endParaRPr lang="en-US"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vort_traj2_55.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rot="5400000">
            <a:off x="5153016" y="-1014555"/>
            <a:ext cx="3950916" cy="5112949"/>
          </a:xfrm>
          <a:prstGeom prst="rect">
            <a:avLst/>
          </a:prstGeom>
        </p:spPr>
      </p:pic>
      <p:pic>
        <p:nvPicPr>
          <p:cNvPr id="8" name="Picture 7" descr="vort_traj2_54.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rot="5400000">
            <a:off x="55788" y="-1004114"/>
            <a:ext cx="3937772" cy="5095939"/>
          </a:xfrm>
          <a:prstGeom prst="rect">
            <a:avLst/>
          </a:prstGeom>
        </p:spPr>
      </p:pic>
      <p:pic>
        <p:nvPicPr>
          <p:cNvPr id="13" name="Picture 12" descr="vort_traj3_54.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rot="5400000">
            <a:off x="71461" y="2513826"/>
            <a:ext cx="3923547" cy="5077531"/>
          </a:xfrm>
          <a:prstGeom prst="rect">
            <a:avLst/>
          </a:prstGeom>
        </p:spPr>
      </p:pic>
      <p:sp>
        <p:nvSpPr>
          <p:cNvPr id="14" name="Rounded Rectangle 13"/>
          <p:cNvSpPr/>
          <p:nvPr/>
        </p:nvSpPr>
        <p:spPr>
          <a:xfrm>
            <a:off x="1533153" y="1203206"/>
            <a:ext cx="744513" cy="645491"/>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496236" y="1363628"/>
            <a:ext cx="744513" cy="645491"/>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853954" y="284688"/>
            <a:ext cx="1311768" cy="2677656"/>
          </a:xfrm>
          <a:prstGeom prst="rect">
            <a:avLst/>
          </a:prstGeom>
          <a:noFill/>
        </p:spPr>
        <p:txBody>
          <a:bodyPr wrap="square" rtlCol="0">
            <a:spAutoFit/>
          </a:bodyPr>
          <a:lstStyle/>
          <a:p>
            <a:pPr algn="ctr"/>
            <a:r>
              <a:rPr lang="en-US" sz="1400" b="1" dirty="0" smtClean="0"/>
              <a:t>925-hPa Radar reflectivity (shaded), relative vorticity (contours), co-moving streamlines and critical latitude (dashed line)</a:t>
            </a:r>
          </a:p>
          <a:p>
            <a:pPr algn="ctr"/>
            <a:endParaRPr lang="en-US" sz="1400" b="1" dirty="0"/>
          </a:p>
        </p:txBody>
      </p:sp>
      <p:sp>
        <p:nvSpPr>
          <p:cNvPr id="16" name="TextBox 15"/>
          <p:cNvSpPr txBox="1"/>
          <p:nvPr/>
        </p:nvSpPr>
        <p:spPr>
          <a:xfrm>
            <a:off x="3965787" y="3602230"/>
            <a:ext cx="1212425" cy="2677656"/>
          </a:xfrm>
          <a:prstGeom prst="rect">
            <a:avLst/>
          </a:prstGeom>
          <a:noFill/>
        </p:spPr>
        <p:txBody>
          <a:bodyPr wrap="square" rtlCol="0">
            <a:spAutoFit/>
          </a:bodyPr>
          <a:lstStyle/>
          <a:p>
            <a:pPr algn="ctr"/>
            <a:r>
              <a:rPr lang="en-US" sz="1400" b="1" dirty="0" smtClean="0"/>
              <a:t>925-hPa Theta-</a:t>
            </a:r>
            <a:r>
              <a:rPr lang="en-US" sz="1400" b="1" dirty="0" err="1" smtClean="0"/>
              <a:t>e</a:t>
            </a:r>
            <a:r>
              <a:rPr lang="en-US" sz="1400" b="1" dirty="0" smtClean="0"/>
              <a:t> (shaded), 0-3km Storm-relative </a:t>
            </a:r>
            <a:r>
              <a:rPr lang="en-US" sz="1400" b="1" dirty="0" err="1" smtClean="0"/>
              <a:t>helicity</a:t>
            </a:r>
            <a:r>
              <a:rPr lang="en-US" sz="1400" b="1" dirty="0" smtClean="0"/>
              <a:t> (contours), co-moving streamlines and critical latitude (dashed line)</a:t>
            </a:r>
            <a:endParaRPr lang="en-US" sz="1400" b="1" dirty="0"/>
          </a:p>
        </p:txBody>
      </p:sp>
      <p:pic>
        <p:nvPicPr>
          <p:cNvPr id="22" name="Picture 21" descr="vort_traj3_55.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rot="5400000">
            <a:off x="5095214" y="2449621"/>
            <a:ext cx="4009688" cy="5189008"/>
          </a:xfrm>
          <a:prstGeom prst="rect">
            <a:avLst/>
          </a:prstGeom>
        </p:spPr>
      </p:pic>
      <p:cxnSp>
        <p:nvCxnSpPr>
          <p:cNvPr id="12" name="Straight Arrow Connector 11"/>
          <p:cNvCxnSpPr/>
          <p:nvPr/>
        </p:nvCxnSpPr>
        <p:spPr>
          <a:xfrm>
            <a:off x="5611175" y="221524"/>
            <a:ext cx="1314196" cy="1225763"/>
          </a:xfrm>
          <a:prstGeom prst="straightConnector1">
            <a:avLst/>
          </a:prstGeom>
          <a:ln>
            <a:solidFill>
              <a:srgbClr val="FF0000"/>
            </a:solidFill>
            <a:prstDash val="sysDash"/>
            <a:tailEnd type="stealth"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a:xfrm>
            <a:off x="457200" y="1600200"/>
            <a:ext cx="8229600" cy="4971665"/>
          </a:xfrm>
        </p:spPr>
        <p:txBody>
          <a:bodyPr>
            <a:normAutofit fontScale="85000" lnSpcReduction="20000"/>
          </a:bodyPr>
          <a:lstStyle/>
          <a:p>
            <a:r>
              <a:rPr lang="en-US" dirty="0" smtClean="0"/>
              <a:t>While the AEW provides favorable forcing for convective development, merging of meso-</a:t>
            </a:r>
            <a:r>
              <a:rPr lang="en-US" dirty="0" err="1" smtClean="0"/>
              <a:t>β</a:t>
            </a:r>
            <a:r>
              <a:rPr lang="en-US" dirty="0" smtClean="0"/>
              <a:t>-scale vortices generated in </a:t>
            </a:r>
            <a:r>
              <a:rPr lang="en-US" dirty="0" err="1" smtClean="0"/>
              <a:t>rainbands</a:t>
            </a:r>
            <a:r>
              <a:rPr lang="en-US" dirty="0" smtClean="0"/>
              <a:t> accounts for the genesis of Julia;</a:t>
            </a:r>
          </a:p>
          <a:p>
            <a:pPr lvl="1"/>
            <a:r>
              <a:rPr lang="en-US" dirty="0" smtClean="0">
                <a:solidFill>
                  <a:srgbClr val="FF0000"/>
                </a:solidFill>
              </a:rPr>
              <a:t>High </a:t>
            </a:r>
            <a:r>
              <a:rPr lang="en-US" dirty="0" err="1" smtClean="0">
                <a:solidFill>
                  <a:srgbClr val="FF0000"/>
                </a:solidFill>
              </a:rPr>
              <a:t>θ</a:t>
            </a:r>
            <a:r>
              <a:rPr lang="en-US" baseline="-25000" dirty="0" err="1" smtClean="0">
                <a:solidFill>
                  <a:srgbClr val="FF0000"/>
                </a:solidFill>
              </a:rPr>
              <a:t>e</a:t>
            </a:r>
            <a:r>
              <a:rPr lang="en-US" baseline="-25000" smtClean="0">
                <a:solidFill>
                  <a:srgbClr val="FF0000"/>
                </a:solidFill>
              </a:rPr>
              <a:t> </a:t>
            </a:r>
            <a:r>
              <a:rPr lang="en-US" smtClean="0"/>
              <a:t>air </a:t>
            </a:r>
            <a:r>
              <a:rPr lang="en-US" dirty="0" smtClean="0"/>
              <a:t>to the north and west of the storm invigorates convection while ingestion of </a:t>
            </a:r>
            <a:r>
              <a:rPr lang="en-US" dirty="0" smtClean="0">
                <a:solidFill>
                  <a:srgbClr val="FF0000"/>
                </a:solidFill>
              </a:rPr>
              <a:t>high sfc-3km SRH </a:t>
            </a:r>
            <a:r>
              <a:rPr lang="en-US" dirty="0" smtClean="0"/>
              <a:t>aids in cyclonic relative vorticity development at 925 hPa;</a:t>
            </a:r>
          </a:p>
          <a:p>
            <a:pPr lvl="1"/>
            <a:r>
              <a:rPr lang="en-US" dirty="0" smtClean="0"/>
              <a:t>As hypothesized by Dunkerton, et al. 2009, the critical latitude provides a preferred region for amplification of meso-</a:t>
            </a:r>
            <a:r>
              <a:rPr lang="en-US" dirty="0" err="1" smtClean="0"/>
              <a:t>β</a:t>
            </a:r>
            <a:r>
              <a:rPr lang="en-US" dirty="0" smtClean="0"/>
              <a:t> development (their H1);</a:t>
            </a:r>
          </a:p>
          <a:p>
            <a:pPr lvl="1"/>
            <a:r>
              <a:rPr lang="en-US" dirty="0" smtClean="0"/>
              <a:t>This low-level cyclonic vorticity development </a:t>
            </a:r>
            <a:r>
              <a:rPr lang="en-US" dirty="0" smtClean="0">
                <a:solidFill>
                  <a:srgbClr val="FF0000"/>
                </a:solidFill>
              </a:rPr>
              <a:t>leads to genesis</a:t>
            </a:r>
            <a:r>
              <a:rPr lang="en-US" dirty="0" smtClean="0"/>
              <a:t>, both through convective enhancement and the critical latitude acting as an ‘attractor’ for meso-</a:t>
            </a:r>
            <a:r>
              <a:rPr lang="en-US" dirty="0" err="1" smtClean="0"/>
              <a:t>β</a:t>
            </a:r>
            <a:r>
              <a:rPr lang="en-US" dirty="0" smtClean="0"/>
              <a:t> cyclonic vortices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a:t>
            </a:r>
            <a:r>
              <a:rPr lang="en-US" b="1" i="1" dirty="0" smtClean="0"/>
              <a:t> </a:t>
            </a:r>
            <a:r>
              <a:rPr lang="en-US" dirty="0" smtClean="0">
                <a:solidFill>
                  <a:srgbClr val="FF0000"/>
                </a:solidFill>
              </a:rPr>
              <a:t>tropical cyclogenesis </a:t>
            </a:r>
            <a:r>
              <a:rPr lang="en-US" dirty="0" smtClean="0"/>
              <a:t>(TCG)?</a:t>
            </a:r>
            <a:endParaRPr lang="en-US" b="1" i="1"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The point at which a tropical disturbance over the ocean starts </a:t>
            </a:r>
            <a:r>
              <a:rPr lang="en-US" dirty="0" smtClean="0">
                <a:solidFill>
                  <a:srgbClr val="FF0000"/>
                </a:solidFill>
              </a:rPr>
              <a:t>intensifying;</a:t>
            </a:r>
          </a:p>
          <a:p>
            <a:pPr lvl="1"/>
            <a:r>
              <a:rPr lang="en-US" dirty="0" smtClean="0"/>
              <a:t>Genesis is also defined from the National Hurricane Center (NHC) when it </a:t>
            </a:r>
            <a:r>
              <a:rPr lang="en-US" dirty="0" smtClean="0">
                <a:solidFill>
                  <a:srgbClr val="FF0000"/>
                </a:solidFill>
              </a:rPr>
              <a:t>declares a system a tropical depression (TD);</a:t>
            </a:r>
          </a:p>
          <a:p>
            <a:pPr lvl="1"/>
            <a:r>
              <a:rPr lang="en-US" dirty="0" smtClean="0"/>
              <a:t>Once genesis takes place, the disturbance </a:t>
            </a:r>
            <a:r>
              <a:rPr lang="en-US" dirty="0" smtClean="0">
                <a:solidFill>
                  <a:srgbClr val="FF0000"/>
                </a:solidFill>
              </a:rPr>
              <a:t>can sustain itself </a:t>
            </a:r>
            <a:r>
              <a:rPr lang="en-US" dirty="0" smtClean="0"/>
              <a:t>(and even intensify) through wind-induced surface heat exchange (WISHE)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Zehr</a:t>
            </a:r>
            <a:r>
              <a:rPr lang="en-US" dirty="0" smtClean="0"/>
              <a:t> (1992)</a:t>
            </a:r>
            <a:endParaRPr lang="en-US" dirty="0"/>
          </a:p>
        </p:txBody>
      </p:sp>
      <p:pic>
        <p:nvPicPr>
          <p:cNvPr id="3" name="Picture 4" descr="Image01"/>
          <p:cNvPicPr>
            <a:picLocks noChangeAspect="1" noChangeArrowheads="1"/>
          </p:cNvPicPr>
          <p:nvPr/>
        </p:nvPicPr>
        <p:blipFill>
          <a:blip r:embed="rId2"/>
          <a:srcRect/>
          <a:stretch>
            <a:fillRect/>
          </a:stretch>
        </p:blipFill>
        <p:spPr bwMode="auto">
          <a:xfrm>
            <a:off x="1483416" y="1371600"/>
            <a:ext cx="6172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Large-Scale </a:t>
            </a:r>
            <a:r>
              <a:rPr lang="en-US" dirty="0" smtClean="0"/>
              <a:t>Environmental Conditions</a:t>
            </a:r>
            <a:endParaRPr lang="en-US" dirty="0"/>
          </a:p>
        </p:txBody>
      </p:sp>
      <p:sp>
        <p:nvSpPr>
          <p:cNvPr id="3" name="Content Placeholder 2"/>
          <p:cNvSpPr>
            <a:spLocks noGrp="1"/>
          </p:cNvSpPr>
          <p:nvPr>
            <p:ph idx="1"/>
          </p:nvPr>
        </p:nvSpPr>
        <p:spPr>
          <a:xfrm>
            <a:off x="457200" y="1600200"/>
            <a:ext cx="8229600" cy="4868333"/>
          </a:xfrm>
        </p:spPr>
        <p:txBody>
          <a:bodyPr/>
          <a:lstStyle/>
          <a:p>
            <a:pPr lvl="1"/>
            <a:r>
              <a:rPr lang="en-US" dirty="0" smtClean="0">
                <a:solidFill>
                  <a:srgbClr val="FF0000"/>
                </a:solidFill>
              </a:rPr>
              <a:t>Weak </a:t>
            </a:r>
            <a:r>
              <a:rPr lang="en-US" dirty="0" smtClean="0"/>
              <a:t>vertical wind shear over the depth of the troposphere (between 850 and 200 hPa);</a:t>
            </a:r>
          </a:p>
          <a:p>
            <a:pPr lvl="1"/>
            <a:r>
              <a:rPr lang="en-US" dirty="0" smtClean="0"/>
              <a:t>Sea-surface temperatures (SSTs) </a:t>
            </a:r>
            <a:r>
              <a:rPr lang="en-US" dirty="0" smtClean="0">
                <a:solidFill>
                  <a:srgbClr val="FF0000"/>
                </a:solidFill>
              </a:rPr>
              <a:t>greater than 26°C;</a:t>
            </a:r>
          </a:p>
          <a:p>
            <a:pPr lvl="1"/>
            <a:r>
              <a:rPr lang="en-US" dirty="0" smtClean="0">
                <a:solidFill>
                  <a:srgbClr val="FF0000"/>
                </a:solidFill>
              </a:rPr>
              <a:t>Sufficient moisture </a:t>
            </a:r>
            <a:r>
              <a:rPr lang="en-US" dirty="0" smtClean="0"/>
              <a:t>in the lower and middle troposphere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the African Easterly Wave (AEW) in TCG</a:t>
            </a:r>
            <a:endParaRPr lang="en-US" dirty="0"/>
          </a:p>
        </p:txBody>
      </p:sp>
      <p:sp>
        <p:nvSpPr>
          <p:cNvPr id="3" name="Content Placeholder 2"/>
          <p:cNvSpPr>
            <a:spLocks noGrp="1"/>
          </p:cNvSpPr>
          <p:nvPr>
            <p:ph idx="1"/>
          </p:nvPr>
        </p:nvSpPr>
        <p:spPr>
          <a:xfrm>
            <a:off x="457200" y="1600200"/>
            <a:ext cx="8229600" cy="5018541"/>
          </a:xfrm>
        </p:spPr>
        <p:txBody>
          <a:bodyPr>
            <a:normAutofit fontScale="85000" lnSpcReduction="20000"/>
          </a:bodyPr>
          <a:lstStyle/>
          <a:p>
            <a:r>
              <a:rPr lang="en-US" dirty="0" smtClean="0"/>
              <a:t>An AEW is a wave that propagates </a:t>
            </a:r>
            <a:r>
              <a:rPr lang="en-US" dirty="0" smtClean="0">
                <a:solidFill>
                  <a:srgbClr val="FF0000"/>
                </a:solidFill>
              </a:rPr>
              <a:t>westward </a:t>
            </a:r>
            <a:r>
              <a:rPr lang="en-US" dirty="0" smtClean="0"/>
              <a:t>across Africa;</a:t>
            </a:r>
          </a:p>
          <a:p>
            <a:pPr lvl="1"/>
            <a:r>
              <a:rPr lang="en-US" dirty="0" smtClean="0"/>
              <a:t>Latitudinal formation is typically </a:t>
            </a:r>
            <a:r>
              <a:rPr lang="en-US" dirty="0" smtClean="0">
                <a:solidFill>
                  <a:srgbClr val="FF0000"/>
                </a:solidFill>
              </a:rPr>
              <a:t>confined </a:t>
            </a:r>
            <a:r>
              <a:rPr lang="en-US" dirty="0" smtClean="0"/>
              <a:t>between 5 and 20 N;</a:t>
            </a:r>
          </a:p>
          <a:p>
            <a:pPr lvl="1"/>
            <a:r>
              <a:rPr lang="en-US" dirty="0" smtClean="0"/>
              <a:t>Cyclonic circulation is maximized between 850 and 500 hPa; a </a:t>
            </a:r>
            <a:r>
              <a:rPr lang="en-US" dirty="0" smtClean="0">
                <a:solidFill>
                  <a:srgbClr val="FF0000"/>
                </a:solidFill>
              </a:rPr>
              <a:t>mid-troposphere phenomena</a:t>
            </a:r>
          </a:p>
          <a:p>
            <a:pPr lvl="1"/>
            <a:r>
              <a:rPr lang="en-US" dirty="0" err="1" smtClean="0"/>
              <a:t>AEWs</a:t>
            </a:r>
            <a:r>
              <a:rPr lang="en-US" dirty="0" smtClean="0"/>
              <a:t> are the </a:t>
            </a:r>
            <a:r>
              <a:rPr lang="en-US" u="sng" dirty="0" smtClean="0">
                <a:solidFill>
                  <a:srgbClr val="FF0000"/>
                </a:solidFill>
              </a:rPr>
              <a:t>most common path way </a:t>
            </a:r>
            <a:r>
              <a:rPr lang="en-US" dirty="0" smtClean="0"/>
              <a:t>for TCG in the main development region of the North Atlantic basin</a:t>
            </a:r>
          </a:p>
          <a:p>
            <a:r>
              <a:rPr lang="en-US" dirty="0" smtClean="0"/>
              <a:t>The AEW allows for a </a:t>
            </a:r>
            <a:r>
              <a:rPr lang="en-US" dirty="0" smtClean="0">
                <a:solidFill>
                  <a:srgbClr val="FF0000"/>
                </a:solidFill>
              </a:rPr>
              <a:t>favorable environment </a:t>
            </a:r>
            <a:r>
              <a:rPr lang="en-US" dirty="0" smtClean="0"/>
              <a:t>for TCG;</a:t>
            </a:r>
          </a:p>
          <a:p>
            <a:pPr lvl="1"/>
            <a:r>
              <a:rPr lang="en-US" dirty="0" smtClean="0">
                <a:solidFill>
                  <a:srgbClr val="FF0000"/>
                </a:solidFill>
              </a:rPr>
              <a:t>Protects </a:t>
            </a:r>
            <a:r>
              <a:rPr lang="en-US" dirty="0" smtClean="0"/>
              <a:t>the developing disturbance from dry air, large vertical wind shears;</a:t>
            </a:r>
          </a:p>
          <a:p>
            <a:pPr lvl="1"/>
            <a:r>
              <a:rPr lang="en-US" dirty="0" smtClean="0"/>
              <a:t>Provides a </a:t>
            </a:r>
            <a:r>
              <a:rPr lang="en-US" dirty="0" smtClean="0">
                <a:solidFill>
                  <a:srgbClr val="FF0000"/>
                </a:solidFill>
              </a:rPr>
              <a:t>“sweet spot” </a:t>
            </a:r>
            <a:r>
              <a:rPr lang="en-US" dirty="0" smtClean="0"/>
              <a:t>for growth of a pre-genesis disturbance, the so-called </a:t>
            </a:r>
            <a:r>
              <a:rPr lang="en-US" b="1" dirty="0" smtClean="0"/>
              <a:t>marsupial paradigm</a:t>
            </a:r>
            <a:r>
              <a:rPr lang="en-US" dirty="0" smtClean="0">
                <a:solidFill>
                  <a:srgbClr val="0000FF"/>
                </a:solidFill>
              </a:rPr>
              <a:t> </a:t>
            </a:r>
            <a:r>
              <a:rPr lang="en-US" dirty="0" smtClean="0"/>
              <a:t>(Dunkerton et al. 2009 and Montgomery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Vorticity Development during TCG: Two Major Theories</a:t>
            </a:r>
            <a:endParaRPr lang="en-US" dirty="0"/>
          </a:p>
        </p:txBody>
      </p:sp>
      <p:sp>
        <p:nvSpPr>
          <p:cNvPr id="5" name="Text Placeholder 4"/>
          <p:cNvSpPr>
            <a:spLocks noGrp="1"/>
          </p:cNvSpPr>
          <p:nvPr>
            <p:ph type="body" idx="1"/>
          </p:nvPr>
        </p:nvSpPr>
        <p:spPr/>
        <p:txBody>
          <a:bodyPr/>
          <a:lstStyle/>
          <a:p>
            <a:r>
              <a:rPr lang="en-US" dirty="0" smtClean="0"/>
              <a:t>Top-Down Formation</a:t>
            </a:r>
          </a:p>
        </p:txBody>
      </p:sp>
      <p:sp>
        <p:nvSpPr>
          <p:cNvPr id="6" name="Text Placeholder 5"/>
          <p:cNvSpPr>
            <a:spLocks noGrp="1"/>
          </p:cNvSpPr>
          <p:nvPr>
            <p:ph type="body" sz="half" idx="3"/>
          </p:nvPr>
        </p:nvSpPr>
        <p:spPr/>
        <p:txBody>
          <a:bodyPr/>
          <a:lstStyle/>
          <a:p>
            <a:r>
              <a:rPr lang="en-US" dirty="0" smtClean="0"/>
              <a:t>Bottom-Up Formation</a:t>
            </a:r>
          </a:p>
        </p:txBody>
      </p:sp>
      <p:sp>
        <p:nvSpPr>
          <p:cNvPr id="3" name="Content Placeholder 2"/>
          <p:cNvSpPr>
            <a:spLocks noGrp="1"/>
          </p:cNvSpPr>
          <p:nvPr>
            <p:ph sz="quarter" idx="2"/>
          </p:nvPr>
        </p:nvSpPr>
        <p:spPr/>
        <p:txBody>
          <a:bodyPr>
            <a:normAutofit/>
          </a:bodyPr>
          <a:lstStyle/>
          <a:p>
            <a:r>
              <a:rPr lang="en-US" dirty="0" smtClean="0"/>
              <a:t>Low-level vorticity is spun up from the </a:t>
            </a:r>
            <a:r>
              <a:rPr lang="en-US" dirty="0" smtClean="0">
                <a:solidFill>
                  <a:srgbClr val="FF0000"/>
                </a:solidFill>
              </a:rPr>
              <a:t>top </a:t>
            </a:r>
            <a:r>
              <a:rPr lang="en-US" i="1" dirty="0" smtClean="0">
                <a:solidFill>
                  <a:srgbClr val="FF0000"/>
                </a:solidFill>
              </a:rPr>
              <a:t>down</a:t>
            </a:r>
            <a:r>
              <a:rPr lang="en-US" dirty="0" smtClean="0">
                <a:solidFill>
                  <a:srgbClr val="FF0000"/>
                </a:solidFill>
              </a:rPr>
              <a:t> </a:t>
            </a:r>
            <a:r>
              <a:rPr lang="en-US" dirty="0" smtClean="0"/>
              <a:t>to the surface</a:t>
            </a:r>
          </a:p>
          <a:p>
            <a:r>
              <a:rPr lang="en-US" dirty="0" smtClean="0"/>
              <a:t>A mesoscale cyclonic vortex is </a:t>
            </a:r>
            <a:r>
              <a:rPr lang="en-US" dirty="0" smtClean="0">
                <a:solidFill>
                  <a:srgbClr val="FF0000"/>
                </a:solidFill>
              </a:rPr>
              <a:t>extended toward the surface</a:t>
            </a:r>
            <a:r>
              <a:rPr lang="en-US" dirty="0" smtClean="0"/>
              <a:t> via precipitation/evaporative cooling</a:t>
            </a:r>
          </a:p>
          <a:p>
            <a:r>
              <a:rPr lang="en-US" dirty="0" smtClean="0"/>
              <a:t>Found to be </a:t>
            </a:r>
            <a:r>
              <a:rPr lang="en-US" i="1" dirty="0" smtClean="0"/>
              <a:t>ineffective </a:t>
            </a:r>
            <a:r>
              <a:rPr lang="en-US" dirty="0" smtClean="0"/>
              <a:t>in creating the near-surface circulation</a:t>
            </a:r>
          </a:p>
        </p:txBody>
      </p:sp>
      <p:sp>
        <p:nvSpPr>
          <p:cNvPr id="4" name="Content Placeholder 3"/>
          <p:cNvSpPr>
            <a:spLocks noGrp="1"/>
          </p:cNvSpPr>
          <p:nvPr>
            <p:ph sz="quarter" idx="4"/>
          </p:nvPr>
        </p:nvSpPr>
        <p:spPr/>
        <p:txBody>
          <a:bodyPr>
            <a:normAutofit fontScale="92500"/>
          </a:bodyPr>
          <a:lstStyle/>
          <a:p>
            <a:r>
              <a:rPr lang="en-US" dirty="0" smtClean="0"/>
              <a:t>Low-level cyclonic vorticity </a:t>
            </a:r>
            <a:r>
              <a:rPr lang="en-US" dirty="0" smtClean="0">
                <a:solidFill>
                  <a:srgbClr val="FF0000"/>
                </a:solidFill>
              </a:rPr>
              <a:t>exists </a:t>
            </a:r>
            <a:r>
              <a:rPr lang="en-US" dirty="0" smtClean="0"/>
              <a:t>in large scales (meso-</a:t>
            </a:r>
            <a:r>
              <a:rPr lang="en-US" dirty="0" err="1" smtClean="0"/>
              <a:t>α</a:t>
            </a:r>
            <a:r>
              <a:rPr lang="en-US" dirty="0" smtClean="0"/>
              <a:t>) and is spun up and contracted</a:t>
            </a:r>
          </a:p>
          <a:p>
            <a:r>
              <a:rPr lang="en-US" dirty="0" smtClean="0">
                <a:solidFill>
                  <a:srgbClr val="FF0000"/>
                </a:solidFill>
              </a:rPr>
              <a:t>Convective elements (meso-</a:t>
            </a:r>
            <a:r>
              <a:rPr lang="en-US" dirty="0" err="1" smtClean="0">
                <a:solidFill>
                  <a:srgbClr val="FF0000"/>
                </a:solidFill>
              </a:rPr>
              <a:t>β</a:t>
            </a:r>
            <a:r>
              <a:rPr lang="en-US" dirty="0" smtClean="0">
                <a:solidFill>
                  <a:srgbClr val="FF0000"/>
                </a:solidFill>
              </a:rPr>
              <a:t> scale) </a:t>
            </a:r>
            <a:r>
              <a:rPr lang="en-US" dirty="0" smtClean="0"/>
              <a:t>enhance the cyclonic vorticity; the idea of a Vortical Hot Tower (VHT)</a:t>
            </a:r>
          </a:p>
          <a:p>
            <a:r>
              <a:rPr lang="en-US" dirty="0" smtClean="0"/>
              <a:t>Meso-</a:t>
            </a:r>
            <a:r>
              <a:rPr lang="en-US" dirty="0" err="1" smtClean="0"/>
              <a:t>β</a:t>
            </a:r>
            <a:r>
              <a:rPr lang="en-US" dirty="0" smtClean="0"/>
              <a:t> features are thought to </a:t>
            </a:r>
            <a:r>
              <a:rPr lang="en-US" dirty="0" smtClean="0">
                <a:solidFill>
                  <a:srgbClr val="FF0000"/>
                </a:solidFill>
              </a:rPr>
              <a:t>aggregate </a:t>
            </a:r>
            <a:r>
              <a:rPr lang="en-US" dirty="0" smtClean="0"/>
              <a:t>to create the low-level cyclonic vortex</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1909" y="2269066"/>
            <a:ext cx="6362091" cy="4588933"/>
          </a:xfrm>
          <a:prstGeom prst="rect">
            <a:avLst/>
          </a:prstGeom>
        </p:spPr>
      </p:pic>
      <p:sp>
        <p:nvSpPr>
          <p:cNvPr id="3" name="Title 2"/>
          <p:cNvSpPr>
            <a:spLocks noGrp="1"/>
          </p:cNvSpPr>
          <p:nvPr>
            <p:ph type="title"/>
          </p:nvPr>
        </p:nvSpPr>
        <p:spPr>
          <a:xfrm>
            <a:off x="457200" y="132588"/>
            <a:ext cx="8305800" cy="1143000"/>
          </a:xfrm>
        </p:spPr>
        <p:txBody>
          <a:bodyPr/>
          <a:lstStyle/>
          <a:p>
            <a:r>
              <a:rPr lang="en-US" dirty="0" smtClean="0"/>
              <a:t>Figure from </a:t>
            </a:r>
            <a:r>
              <a:rPr lang="en-US" dirty="0" err="1" smtClean="0"/>
              <a:t>Houze</a:t>
            </a:r>
            <a:r>
              <a:rPr lang="en-US" dirty="0" smtClean="0"/>
              <a:t>, et. al (2009)</a:t>
            </a:r>
            <a:endParaRPr lang="en-US" dirty="0"/>
          </a:p>
        </p:txBody>
      </p:sp>
      <p:sp>
        <p:nvSpPr>
          <p:cNvPr id="4" name="TextBox 3"/>
          <p:cNvSpPr txBox="1"/>
          <p:nvPr/>
        </p:nvSpPr>
        <p:spPr>
          <a:xfrm>
            <a:off x="0" y="1839506"/>
            <a:ext cx="2781909" cy="5262980"/>
          </a:xfrm>
          <a:prstGeom prst="rect">
            <a:avLst/>
          </a:prstGeom>
          <a:noFill/>
        </p:spPr>
        <p:txBody>
          <a:bodyPr wrap="square" rtlCol="0">
            <a:spAutoFit/>
          </a:bodyPr>
          <a:lstStyle/>
          <a:p>
            <a:r>
              <a:rPr lang="en-US" sz="1600" b="1" dirty="0" smtClean="0"/>
              <a:t>(a)</a:t>
            </a:r>
            <a:r>
              <a:rPr lang="en-US" sz="1600" dirty="0" smtClean="0">
                <a:solidFill>
                  <a:srgbClr val="000000"/>
                </a:solidFill>
              </a:rPr>
              <a:t>:</a:t>
            </a:r>
            <a:r>
              <a:rPr lang="en-US" sz="1600" dirty="0" smtClean="0">
                <a:solidFill>
                  <a:srgbClr val="FF0000"/>
                </a:solidFill>
              </a:rPr>
              <a:t> An individual VHT that can help make an MCS. </a:t>
            </a:r>
            <a:r>
              <a:rPr lang="en-US" sz="1600" dirty="0" smtClean="0"/>
              <a:t>Vorticity of the low-levels is stretched via convergence in the updraft</a:t>
            </a:r>
          </a:p>
          <a:p>
            <a:r>
              <a:rPr lang="en-US" sz="1600" b="1" dirty="0" smtClean="0"/>
              <a:t>(</a:t>
            </a:r>
            <a:r>
              <a:rPr lang="en-US" sz="1600" b="1" dirty="0" err="1" smtClean="0"/>
              <a:t>b</a:t>
            </a:r>
            <a:r>
              <a:rPr lang="en-US" sz="1600" b="1" dirty="0" smtClean="0"/>
              <a:t>)</a:t>
            </a:r>
            <a:r>
              <a:rPr lang="en-US" sz="1600" dirty="0" smtClean="0"/>
              <a:t>: </a:t>
            </a:r>
            <a:r>
              <a:rPr lang="en-US" sz="1600" dirty="0" err="1" smtClean="0"/>
              <a:t>VHTs</a:t>
            </a:r>
            <a:r>
              <a:rPr lang="en-US" sz="1600" dirty="0" smtClean="0"/>
              <a:t> become apart of a longer-lived MCS, which forms a stratiform region from the weakening </a:t>
            </a:r>
            <a:r>
              <a:rPr lang="en-US" sz="1600" dirty="0" err="1" smtClean="0"/>
              <a:t>VHTs</a:t>
            </a:r>
            <a:r>
              <a:rPr lang="en-US" sz="1600" dirty="0" smtClean="0"/>
              <a:t>.</a:t>
            </a:r>
          </a:p>
          <a:p>
            <a:r>
              <a:rPr lang="en-US" sz="1600" b="1" dirty="0" smtClean="0"/>
              <a:t>(</a:t>
            </a:r>
            <a:r>
              <a:rPr lang="en-US" sz="1600" b="1" dirty="0" err="1" smtClean="0"/>
              <a:t>c</a:t>
            </a:r>
            <a:r>
              <a:rPr lang="en-US" sz="1600" b="1" dirty="0" smtClean="0"/>
              <a:t>)</a:t>
            </a:r>
            <a:r>
              <a:rPr lang="en-US" sz="1600" dirty="0" smtClean="0"/>
              <a:t>: Weakening stage of MCS, VHT formation ceases.</a:t>
            </a:r>
          </a:p>
          <a:p>
            <a:r>
              <a:rPr lang="en-US" sz="1600" b="1" dirty="0" smtClean="0"/>
              <a:t>(</a:t>
            </a:r>
            <a:r>
              <a:rPr lang="en-US" sz="1600" b="1" dirty="0" err="1" smtClean="0"/>
              <a:t>d</a:t>
            </a:r>
            <a:r>
              <a:rPr lang="en-US" sz="1600" b="1" dirty="0" smtClean="0"/>
              <a:t>)</a:t>
            </a:r>
            <a:r>
              <a:rPr lang="en-US" sz="1600" dirty="0" smtClean="0"/>
              <a:t>: Shows life-cycle of MCS from VHT to MCS.</a:t>
            </a:r>
          </a:p>
          <a:p>
            <a:endParaRPr lang="en-US" sz="1600" dirty="0" smtClean="0"/>
          </a:p>
          <a:p>
            <a:r>
              <a:rPr lang="en-US" sz="1600" b="1" dirty="0" smtClean="0"/>
              <a:t>MCV: Mesoscale Convective Vortex</a:t>
            </a:r>
          </a:p>
          <a:p>
            <a:endParaRPr lang="en-US" sz="1600" b="1" dirty="0" smtClean="0"/>
          </a:p>
          <a:p>
            <a:r>
              <a:rPr lang="en-US" sz="1600" b="1" dirty="0" smtClean="0"/>
              <a:t>MCS: Mesoscale Convective System</a:t>
            </a:r>
          </a:p>
          <a:p>
            <a:endParaRPr lang="en-US" sz="1600" b="1" dirty="0" smtClean="0"/>
          </a:p>
          <a:p>
            <a:r>
              <a:rPr lang="en-US" sz="1600" b="1" dirty="0" smtClean="0"/>
              <a:t>VHT: Vortical Hot Tower</a:t>
            </a:r>
          </a:p>
          <a:p>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my research fits 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large-scale characteristics associated with TCG are </a:t>
            </a:r>
            <a:r>
              <a:rPr lang="en-US" b="1" dirty="0" smtClean="0">
                <a:solidFill>
                  <a:srgbClr val="FF0000"/>
                </a:solidFill>
              </a:rPr>
              <a:t>well known</a:t>
            </a:r>
            <a:r>
              <a:rPr lang="en-US" dirty="0" smtClean="0"/>
              <a:t>…but what about the role of smaller features?</a:t>
            </a:r>
          </a:p>
          <a:p>
            <a:pPr lvl="1"/>
            <a:r>
              <a:rPr lang="en-US" dirty="0" smtClean="0"/>
              <a:t>Features with horizontal lengths from 10 km </a:t>
            </a:r>
            <a:r>
              <a:rPr lang="en-US" smtClean="0"/>
              <a:t>to 500 </a:t>
            </a:r>
            <a:r>
              <a:rPr lang="en-US" dirty="0" smtClean="0"/>
              <a:t>km (meso-</a:t>
            </a:r>
            <a:r>
              <a:rPr lang="en-US" dirty="0" err="1" smtClean="0"/>
              <a:t>γ</a:t>
            </a:r>
            <a:r>
              <a:rPr lang="en-US" dirty="0" smtClean="0"/>
              <a:t> and meso-</a:t>
            </a:r>
            <a:r>
              <a:rPr lang="en-US" dirty="0" err="1" smtClean="0"/>
              <a:t>β</a:t>
            </a:r>
            <a:r>
              <a:rPr lang="en-US" dirty="0" smtClean="0"/>
              <a:t> structures); “Vortical hot towers”</a:t>
            </a:r>
          </a:p>
          <a:p>
            <a:r>
              <a:rPr lang="en-US" dirty="0" smtClean="0"/>
              <a:t>Convection on the meso-</a:t>
            </a:r>
            <a:r>
              <a:rPr lang="en-US" dirty="0" err="1" smtClean="0"/>
              <a:t>γ</a:t>
            </a:r>
            <a:r>
              <a:rPr lang="en-US" dirty="0" smtClean="0"/>
              <a:t> and meso-</a:t>
            </a:r>
            <a:r>
              <a:rPr lang="en-US" dirty="0" err="1" smtClean="0"/>
              <a:t>β</a:t>
            </a:r>
            <a:r>
              <a:rPr lang="en-US" dirty="0" smtClean="0"/>
              <a:t> spatial scale is </a:t>
            </a:r>
            <a:r>
              <a:rPr lang="en-US" dirty="0" smtClean="0">
                <a:solidFill>
                  <a:srgbClr val="FF0000"/>
                </a:solidFill>
              </a:rPr>
              <a:t>important for genesis via vorticity generation</a:t>
            </a:r>
          </a:p>
          <a:p>
            <a:pPr lvl="1"/>
            <a:r>
              <a:rPr lang="en-US" dirty="0" smtClean="0">
                <a:solidFill>
                  <a:srgbClr val="FF0000"/>
                </a:solidFill>
              </a:rPr>
              <a:t>Multi-scale interactions exist </a:t>
            </a:r>
            <a:r>
              <a:rPr lang="en-US" dirty="0" smtClean="0"/>
              <a:t>between smaller scale convective features and the larger scale environment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Use the Weather and Research Forecasting (</a:t>
            </a:r>
            <a:r>
              <a:rPr lang="en-US" dirty="0" smtClean="0">
                <a:solidFill>
                  <a:srgbClr val="FF0000"/>
                </a:solidFill>
              </a:rPr>
              <a:t>WRF</a:t>
            </a:r>
            <a:r>
              <a:rPr lang="en-US" dirty="0" smtClean="0"/>
              <a:t>) numerical weather prediction model to simulate Julia’s development</a:t>
            </a:r>
          </a:p>
          <a:p>
            <a:pPr lvl="1"/>
            <a:r>
              <a:rPr lang="en-US" dirty="0" smtClean="0"/>
              <a:t>Due to </a:t>
            </a:r>
            <a:r>
              <a:rPr lang="en-US" dirty="0" smtClean="0">
                <a:solidFill>
                  <a:srgbClr val="FF0000"/>
                </a:solidFill>
              </a:rPr>
              <a:t>limited </a:t>
            </a:r>
            <a:r>
              <a:rPr lang="en-US" dirty="0" smtClean="0"/>
              <a:t>observing networks, need some way to assess the dynamics at a </a:t>
            </a:r>
            <a:r>
              <a:rPr lang="en-US" dirty="0" smtClean="0">
                <a:solidFill>
                  <a:srgbClr val="FF0000"/>
                </a:solidFill>
              </a:rPr>
              <a:t>high spatial resolution</a:t>
            </a:r>
          </a:p>
          <a:p>
            <a:r>
              <a:rPr lang="en-US" dirty="0" smtClean="0"/>
              <a:t>WRF simulation is compared against the limited observations we have to validate its accuracy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TotalTime>
  <Words>1585</Words>
  <Application>Microsoft Macintosh PowerPoint</Application>
  <PresentationFormat>On-screen Show (4:3)</PresentationFormat>
  <Paragraphs>98</Paragraphs>
  <Slides>18</Slides>
  <Notes>5</Notes>
  <HiddenSlides>1</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Genesis of Hurricane Julia (2010) from an African Easterly Wave</vt:lpstr>
      <vt:lpstr>What is tropical cyclogenesis (TCG)?</vt:lpstr>
      <vt:lpstr>Zehr (1992)</vt:lpstr>
      <vt:lpstr>Large-Scale Environmental Conditions</vt:lpstr>
      <vt:lpstr>The Role of the African Easterly Wave (AEW) in TCG</vt:lpstr>
      <vt:lpstr>Vorticity Development during TCG: Two Major Theories</vt:lpstr>
      <vt:lpstr>Figure from Houze, et. al (2009)</vt:lpstr>
      <vt:lpstr>Where my research fits in</vt:lpstr>
      <vt:lpstr>Methodology</vt:lpstr>
      <vt:lpstr>Motivation</vt:lpstr>
      <vt:lpstr>Objectives</vt:lpstr>
      <vt:lpstr>WRF Model Set-up</vt:lpstr>
      <vt:lpstr>WRF Validation</vt:lpstr>
      <vt:lpstr>Slide 14</vt:lpstr>
      <vt:lpstr>Transition from AEW to Julia</vt:lpstr>
      <vt:lpstr>Slide 16</vt:lpstr>
      <vt:lpstr>Slide 17</vt:lpstr>
      <vt:lpstr>Concluding Remarks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of Hurricane Julia (2010) from an African Easterly Wave</dc:title>
  <dc:creator>Stefan Cecelski</dc:creator>
  <cp:lastModifiedBy>Stefan Cecelski</cp:lastModifiedBy>
  <cp:revision>132</cp:revision>
  <dcterms:created xsi:type="dcterms:W3CDTF">2012-05-21T15:52:12Z</dcterms:created>
  <dcterms:modified xsi:type="dcterms:W3CDTF">2012-05-21T15:52:23Z</dcterms:modified>
</cp:coreProperties>
</file>