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Override PartName="/ppt/notesSlides/notesSlide5.xml" ContentType="application/vnd.openxmlformats-officedocument.presentationml.notesSlide+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Default Extension="rels" ContentType="application/vnd.openxmlformats-package.relationships+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drawings/drawing1.xml" ContentType="application/vnd.openxmlformats-officedocument.drawingml.chartshapes+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6" r:id="rId2"/>
    <p:sldId id="257" r:id="rId3"/>
    <p:sldId id="274" r:id="rId4"/>
    <p:sldId id="259" r:id="rId5"/>
    <p:sldId id="263" r:id="rId6"/>
    <p:sldId id="258" r:id="rId7"/>
    <p:sldId id="262" r:id="rId8"/>
    <p:sldId id="264" r:id="rId9"/>
    <p:sldId id="266" r:id="rId10"/>
    <p:sldId id="272" r:id="rId11"/>
    <p:sldId id="275"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809" autoAdjust="0"/>
    <p:restoredTop sz="88686" autoAdjust="0"/>
  </p:normalViewPr>
  <p:slideViewPr>
    <p:cSldViewPr snapToGrid="0" showGuides="1">
      <p:cViewPr varScale="1">
        <p:scale>
          <a:sx n="86" d="100"/>
          <a:sy n="86" d="100"/>
        </p:scale>
        <p:origin x="-7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WD:Findings:wrf_control_results.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45161242688499"/>
          <c:y val="0.0782917129135887"/>
          <c:w val="0.733870726925191"/>
          <c:h val="0.718860273115678"/>
        </c:manualLayout>
      </c:layout>
      <c:lineChart>
        <c:grouping val="standard"/>
        <c:ser>
          <c:idx val="0"/>
          <c:order val="0"/>
          <c:tx>
            <c:v>Obs</c:v>
          </c:tx>
          <c:spPr>
            <a:ln w="38100">
              <a:solidFill>
                <a:srgbClr val="000000"/>
              </a:solidFill>
              <a:prstDash val="solid"/>
            </a:ln>
          </c:spPr>
          <c:marker>
            <c:symbol val="diamond"/>
            <c:size val="7"/>
            <c:spPr>
              <a:solidFill>
                <a:srgbClr val="000000"/>
              </a:solidFill>
              <a:ln>
                <a:solidFill>
                  <a:srgbClr val="000000"/>
                </a:solidFill>
                <a:prstDash val="solid"/>
              </a:ln>
            </c:spPr>
          </c:marker>
          <c:cat>
            <c:strRef>
              <c:f>'Control Results'!$A$2:$A$10</c:f>
              <c:strCache>
                <c:ptCount val="9"/>
                <c:pt idx="0">
                  <c:v>10/06</c:v>
                </c:pt>
                <c:pt idx="1">
                  <c:v>10/12</c:v>
                </c:pt>
                <c:pt idx="2">
                  <c:v>10/18</c:v>
                </c:pt>
                <c:pt idx="3">
                  <c:v>11/00</c:v>
                </c:pt>
                <c:pt idx="4">
                  <c:v>11/06</c:v>
                </c:pt>
                <c:pt idx="5">
                  <c:v>11/12</c:v>
                </c:pt>
                <c:pt idx="6">
                  <c:v>11/18</c:v>
                </c:pt>
                <c:pt idx="7">
                  <c:v>12/00</c:v>
                </c:pt>
                <c:pt idx="8">
                  <c:v>12/06</c:v>
                </c:pt>
              </c:strCache>
            </c:strRef>
          </c:cat>
          <c:val>
            <c:numRef>
              <c:f>'Control Results'!$B$2:$B$10</c:f>
              <c:numCache>
                <c:formatCode>General</c:formatCode>
                <c:ptCount val="9"/>
                <c:pt idx="0">
                  <c:v>1009.0</c:v>
                </c:pt>
                <c:pt idx="1">
                  <c:v>1009.0</c:v>
                </c:pt>
                <c:pt idx="2">
                  <c:v>1009.0</c:v>
                </c:pt>
                <c:pt idx="3">
                  <c:v>1009.0</c:v>
                </c:pt>
                <c:pt idx="4">
                  <c:v>1008.0</c:v>
                </c:pt>
                <c:pt idx="5">
                  <c:v>1008.0</c:v>
                </c:pt>
                <c:pt idx="6">
                  <c:v>1007.0</c:v>
                </c:pt>
                <c:pt idx="7">
                  <c:v>1007.0</c:v>
                </c:pt>
                <c:pt idx="8">
                  <c:v>1007.0</c:v>
                </c:pt>
              </c:numCache>
            </c:numRef>
          </c:val>
        </c:ser>
        <c:ser>
          <c:idx val="1"/>
          <c:order val="1"/>
          <c:tx>
            <c:v>WRF</c:v>
          </c:tx>
          <c:spPr>
            <a:ln w="38100">
              <a:solidFill>
                <a:srgbClr val="808080"/>
              </a:solidFill>
              <a:prstDash val="solid"/>
            </a:ln>
          </c:spPr>
          <c:marker>
            <c:symbol val="square"/>
            <c:size val="7"/>
            <c:spPr>
              <a:solidFill>
                <a:schemeClr val="tx1">
                  <a:lumMod val="50000"/>
                  <a:lumOff val="50000"/>
                </a:schemeClr>
              </a:solidFill>
              <a:ln>
                <a:solidFill>
                  <a:schemeClr val="tx1">
                    <a:lumMod val="50000"/>
                    <a:lumOff val="50000"/>
                  </a:schemeClr>
                </a:solidFill>
              </a:ln>
            </c:spPr>
          </c:marker>
          <c:cat>
            <c:strRef>
              <c:f>'Control Results'!$A$2:$A$10</c:f>
              <c:strCache>
                <c:ptCount val="9"/>
                <c:pt idx="0">
                  <c:v>10/06</c:v>
                </c:pt>
                <c:pt idx="1">
                  <c:v>10/12</c:v>
                </c:pt>
                <c:pt idx="2">
                  <c:v>10/18</c:v>
                </c:pt>
                <c:pt idx="3">
                  <c:v>11/00</c:v>
                </c:pt>
                <c:pt idx="4">
                  <c:v>11/06</c:v>
                </c:pt>
                <c:pt idx="5">
                  <c:v>11/12</c:v>
                </c:pt>
                <c:pt idx="6">
                  <c:v>11/18</c:v>
                </c:pt>
                <c:pt idx="7">
                  <c:v>12/00</c:v>
                </c:pt>
                <c:pt idx="8">
                  <c:v>12/06</c:v>
                </c:pt>
              </c:strCache>
            </c:strRef>
          </c:cat>
          <c:val>
            <c:numRef>
              <c:f>'Control Results'!$C$2:$C$10</c:f>
              <c:numCache>
                <c:formatCode>General</c:formatCode>
                <c:ptCount val="9"/>
                <c:pt idx="0">
                  <c:v>1013.0</c:v>
                </c:pt>
                <c:pt idx="1">
                  <c:v>1013.0</c:v>
                </c:pt>
                <c:pt idx="2">
                  <c:v>1010.0</c:v>
                </c:pt>
                <c:pt idx="3">
                  <c:v>1010.0</c:v>
                </c:pt>
                <c:pt idx="4">
                  <c:v>1009.0</c:v>
                </c:pt>
                <c:pt idx="5">
                  <c:v>1009.0</c:v>
                </c:pt>
                <c:pt idx="6">
                  <c:v>1007.0</c:v>
                </c:pt>
                <c:pt idx="7">
                  <c:v>1007.0</c:v>
                </c:pt>
                <c:pt idx="8">
                  <c:v>1004.0</c:v>
                </c:pt>
              </c:numCache>
            </c:numRef>
          </c:val>
        </c:ser>
        <c:marker val="1"/>
        <c:axId val="368232072"/>
        <c:axId val="368237160"/>
      </c:lineChart>
      <c:lineChart>
        <c:grouping val="standard"/>
        <c:ser>
          <c:idx val="0"/>
          <c:order val="2"/>
          <c:spPr>
            <a:ln w="38100">
              <a:solidFill>
                <a:srgbClr val="000000"/>
              </a:solidFill>
              <a:prstDash val="sysDash"/>
            </a:ln>
          </c:spPr>
          <c:marker>
            <c:symbol val="diamond"/>
            <c:size val="7"/>
            <c:spPr>
              <a:solidFill>
                <a:srgbClr val="000000"/>
              </a:solidFill>
              <a:ln>
                <a:solidFill>
                  <a:srgbClr val="000000"/>
                </a:solidFill>
                <a:prstDash val="solid"/>
              </a:ln>
            </c:spPr>
          </c:marker>
          <c:val>
            <c:numRef>
              <c:f>'Control Results'!$D$2:$D$10</c:f>
              <c:numCache>
                <c:formatCode>General</c:formatCode>
                <c:ptCount val="9"/>
                <c:pt idx="0">
                  <c:v>7.716000000000001</c:v>
                </c:pt>
                <c:pt idx="1">
                  <c:v>7.716000000000001</c:v>
                </c:pt>
                <c:pt idx="2">
                  <c:v>7.716000000000001</c:v>
                </c:pt>
                <c:pt idx="3">
                  <c:v>7.716000000000001</c:v>
                </c:pt>
                <c:pt idx="4">
                  <c:v>10.288</c:v>
                </c:pt>
                <c:pt idx="5">
                  <c:v>10.288</c:v>
                </c:pt>
                <c:pt idx="6">
                  <c:v>10.288</c:v>
                </c:pt>
                <c:pt idx="7">
                  <c:v>12.86</c:v>
                </c:pt>
                <c:pt idx="8">
                  <c:v>15.432</c:v>
                </c:pt>
              </c:numCache>
            </c:numRef>
          </c:val>
        </c:ser>
        <c:ser>
          <c:idx val="1"/>
          <c:order val="3"/>
          <c:spPr>
            <a:ln w="38100">
              <a:solidFill>
                <a:srgbClr val="808080"/>
              </a:solidFill>
              <a:prstDash val="sysDash"/>
            </a:ln>
          </c:spPr>
          <c:marker>
            <c:symbol val="x"/>
            <c:size val="7"/>
            <c:spPr>
              <a:solidFill>
                <a:schemeClr val="tx1">
                  <a:lumMod val="50000"/>
                  <a:lumOff val="50000"/>
                </a:schemeClr>
              </a:solidFill>
              <a:ln>
                <a:solidFill>
                  <a:srgbClr val="808080"/>
                </a:solidFill>
                <a:prstDash val="solid"/>
              </a:ln>
            </c:spPr>
          </c:marker>
          <c:val>
            <c:numRef>
              <c:f>'Control Results'!$E$2:$E$10</c:f>
              <c:numCache>
                <c:formatCode>General</c:formatCode>
                <c:ptCount val="9"/>
                <c:pt idx="0">
                  <c:v>3.0</c:v>
                </c:pt>
                <c:pt idx="1">
                  <c:v>4.0</c:v>
                </c:pt>
                <c:pt idx="2">
                  <c:v>8.0</c:v>
                </c:pt>
                <c:pt idx="3">
                  <c:v>8.0</c:v>
                </c:pt>
                <c:pt idx="4">
                  <c:v>8.0</c:v>
                </c:pt>
                <c:pt idx="5">
                  <c:v>9.0</c:v>
                </c:pt>
                <c:pt idx="6">
                  <c:v>10.0</c:v>
                </c:pt>
                <c:pt idx="7">
                  <c:v>12.0</c:v>
                </c:pt>
                <c:pt idx="8">
                  <c:v>15.0</c:v>
                </c:pt>
              </c:numCache>
            </c:numRef>
          </c:val>
        </c:ser>
        <c:marker val="1"/>
        <c:axId val="368246280"/>
        <c:axId val="368248376"/>
      </c:lineChart>
      <c:catAx>
        <c:axId val="368232072"/>
        <c:scaling>
          <c:orientation val="minMax"/>
        </c:scaling>
        <c:axPos val="b"/>
        <c:numFmt formatCode="General" sourceLinked="1"/>
        <c:majorTickMark val="cross"/>
        <c:tickLblPos val="nextTo"/>
        <c:spPr>
          <a:ln w="9525">
            <a:noFill/>
          </a:ln>
        </c:spPr>
        <c:txPr>
          <a:bodyPr rot="0" vert="horz"/>
          <a:lstStyle/>
          <a:p>
            <a:pPr>
              <a:defRPr sz="1200" b="0" i="0" u="none" strike="noStrike" baseline="0">
                <a:solidFill>
                  <a:srgbClr val="000000"/>
                </a:solidFill>
                <a:latin typeface="Arial"/>
                <a:ea typeface="Arial"/>
                <a:cs typeface="Arial"/>
              </a:defRPr>
            </a:pPr>
            <a:endParaRPr lang="en-US"/>
          </a:p>
        </c:txPr>
        <c:crossAx val="368237160"/>
        <c:crossesAt val="0.0"/>
        <c:auto val="1"/>
        <c:lblAlgn val="ctr"/>
        <c:lblOffset val="100"/>
        <c:tickLblSkip val="1"/>
        <c:tickMarkSkip val="1"/>
      </c:catAx>
      <c:valAx>
        <c:axId val="368237160"/>
        <c:scaling>
          <c:orientation val="minMax"/>
          <c:min val="1002.0"/>
        </c:scaling>
        <c:axPos val="l"/>
        <c:majorGridlines>
          <c:spPr>
            <a:ln w="3175">
              <a:solidFill>
                <a:srgbClr val="B3B3B3"/>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a:t>P</a:t>
                </a:r>
                <a:r>
                  <a:rPr lang="en-US" sz="1400" baseline="-25000"/>
                  <a:t>MIN</a:t>
                </a:r>
                <a:r>
                  <a:rPr lang="en-US" sz="1400"/>
                  <a:t> (hPa)</a:t>
                </a:r>
              </a:p>
            </c:rich>
          </c:tx>
          <c:layout>
            <c:manualLayout>
              <c:xMode val="edge"/>
              <c:yMode val="edge"/>
              <c:x val="0.00167614636405743"/>
              <c:y val="0.331364663801883"/>
            </c:manualLayout>
          </c:layout>
          <c:spPr>
            <a:noFill/>
            <a:ln w="25400">
              <a:noFill/>
            </a:ln>
          </c:spPr>
        </c:title>
        <c:numFmt formatCode="General" sourceLinked="1"/>
        <c:tickLblPos val="nextTo"/>
        <c:spPr>
          <a:ln w="3175">
            <a:solidFill>
              <a:srgbClr val="B3B3B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8232072"/>
        <c:crosses val="autoZero"/>
        <c:crossBetween val="midCat"/>
        <c:majorUnit val="4.0"/>
      </c:valAx>
      <c:catAx>
        <c:axId val="368246280"/>
        <c:scaling>
          <c:orientation val="minMax"/>
        </c:scaling>
        <c:axPos val="b"/>
        <c:majorTickMark val="none"/>
        <c:tickLblPos val="none"/>
        <c:spPr>
          <a:ln w="3175">
            <a:solidFill>
              <a:srgbClr val="B3B3B3"/>
            </a:solidFill>
            <a:prstDash val="solid"/>
          </a:ln>
        </c:spPr>
        <c:crossAx val="368248376"/>
        <c:crosses val="autoZero"/>
        <c:auto val="1"/>
        <c:lblAlgn val="ctr"/>
        <c:lblOffset val="100"/>
        <c:tickMarkSkip val="1"/>
      </c:catAx>
      <c:valAx>
        <c:axId val="368248376"/>
        <c:scaling>
          <c:orientation val="minMax"/>
          <c:min val="2.0"/>
        </c:scaling>
        <c:axPos val="r"/>
        <c:title>
          <c:tx>
            <c:rich>
              <a:bodyPr/>
              <a:lstStyle/>
              <a:p>
                <a:pPr>
                  <a:defRPr sz="1400" b="1" i="0" u="none" strike="noStrike" baseline="0">
                    <a:solidFill>
                      <a:srgbClr val="000000"/>
                    </a:solidFill>
                    <a:latin typeface="Arial"/>
                    <a:ea typeface="Arial"/>
                    <a:cs typeface="Arial"/>
                  </a:defRPr>
                </a:pPr>
                <a:r>
                  <a:rPr lang="en-US" sz="1400"/>
                  <a:t>V</a:t>
                </a:r>
                <a:r>
                  <a:rPr lang="en-US" sz="1400" baseline="-25000"/>
                  <a:t>MAX </a:t>
                </a:r>
                <a:r>
                  <a:rPr lang="en-US" sz="1400"/>
                  <a:t>(m</a:t>
                </a:r>
                <a:r>
                  <a:rPr lang="en-US" sz="1400" baseline="0"/>
                  <a:t> </a:t>
                </a:r>
                <a:r>
                  <a:rPr lang="en-US" sz="1400"/>
                  <a:t>s</a:t>
                </a:r>
                <a:r>
                  <a:rPr lang="en-US" sz="1400" baseline="30000"/>
                  <a:t>-1</a:t>
                </a:r>
                <a:r>
                  <a:rPr lang="en-US" sz="1400"/>
                  <a:t>)</a:t>
                </a:r>
              </a:p>
            </c:rich>
          </c:tx>
          <c:layout>
            <c:manualLayout>
              <c:xMode val="edge"/>
              <c:yMode val="edge"/>
              <c:x val="0.942528948587309"/>
              <c:y val="0.310268511388758"/>
            </c:manualLayout>
          </c:layout>
          <c:spPr>
            <a:noFill/>
            <a:ln w="25400">
              <a:noFill/>
            </a:ln>
          </c:spPr>
        </c:title>
        <c:numFmt formatCode="General" sourceLinked="1"/>
        <c:tickLblPos val="nextTo"/>
        <c:spPr>
          <a:ln w="3175">
            <a:solidFill>
              <a:srgbClr val="B3B3B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8246280"/>
        <c:crosses val="max"/>
        <c:crossBetween val="midCat"/>
        <c:majorUnit val="4.0"/>
      </c:valAx>
      <c:spPr>
        <a:noFill/>
        <a:ln w="3175">
          <a:solidFill>
            <a:srgbClr val="B3B3B3"/>
          </a:solidFill>
          <a:prstDash val="solid"/>
        </a:ln>
      </c:spPr>
    </c:plotArea>
    <c:legend>
      <c:legendPos val="b"/>
      <c:legendEntry>
        <c:idx val="3"/>
        <c:delete val="1"/>
      </c:legendEntry>
      <c:legendEntry>
        <c:idx val="2"/>
        <c:delete val="1"/>
      </c:legendEntry>
      <c:layout>
        <c:manualLayout>
          <c:xMode val="edge"/>
          <c:yMode val="edge"/>
          <c:x val="0.456459657248726"/>
          <c:y val="0.0881827665863533"/>
          <c:w val="0.346252709587772"/>
          <c:h val="0.107400829628158"/>
        </c:manualLayout>
      </c:layout>
      <c:spPr>
        <a:noFill/>
        <a:ln w="25400">
          <a:noFill/>
        </a:ln>
      </c:spPr>
      <c:txPr>
        <a:bodyPr/>
        <a:lstStyle/>
        <a:p>
          <a:pPr>
            <a:defRPr sz="1200"/>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0.26148</cdr:x>
      <cdr:y>0.09793</cdr:y>
    </cdr:from>
    <cdr:to>
      <cdr:x>0.37778</cdr:x>
      <cdr:y>0.17408</cdr:y>
    </cdr:to>
    <cdr:sp macro="" textlink="">
      <cdr:nvSpPr>
        <cdr:cNvPr id="2" name="TextBox 1"/>
        <cdr:cNvSpPr txBox="1"/>
      </cdr:nvSpPr>
      <cdr:spPr>
        <a:xfrm xmlns:a="http://schemas.openxmlformats.org/drawingml/2006/main">
          <a:off x="1411363" y="394258"/>
          <a:ext cx="627726" cy="30658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t>P</a:t>
          </a:r>
          <a:r>
            <a:rPr lang="en-US" sz="1400" b="1" baseline="-25000" dirty="0" smtClean="0"/>
            <a:t>MIN</a:t>
          </a:r>
          <a:endParaRPr lang="en-US" sz="1400" b="1" baseline="-25000" dirty="0"/>
        </a:p>
      </cdr:txBody>
    </cdr:sp>
  </cdr:relSizeAnchor>
  <cdr:relSizeAnchor xmlns:cdr="http://schemas.openxmlformats.org/drawingml/2006/chartDrawing">
    <cdr:from>
      <cdr:x>0.24796</cdr:x>
      <cdr:y>0.6854</cdr:y>
    </cdr:from>
    <cdr:to>
      <cdr:x>0.36967</cdr:x>
      <cdr:y>0.77243</cdr:y>
    </cdr:to>
    <cdr:sp macro="" textlink="">
      <cdr:nvSpPr>
        <cdr:cNvPr id="3" name="TextBox 2"/>
        <cdr:cNvSpPr txBox="1"/>
      </cdr:nvSpPr>
      <cdr:spPr>
        <a:xfrm xmlns:a="http://schemas.openxmlformats.org/drawingml/2006/main">
          <a:off x="1338372" y="2759338"/>
          <a:ext cx="656923" cy="3503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t>V</a:t>
          </a:r>
          <a:r>
            <a:rPr lang="en-US" sz="1400" b="1" baseline="-25000" dirty="0" smtClean="0"/>
            <a:t>MAX</a:t>
          </a:r>
          <a:endParaRPr lang="en-US" sz="1400" b="1" baseline="-25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5C63E-CF9B-3C41-92DF-1345B7BE739B}" type="datetimeFigureOut">
              <a:rPr lang="en-US" smtClean="0"/>
              <a:pPr/>
              <a:t>4/15/12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52720-0E35-5E4D-9EFA-4D4C7A8A1F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wave that became Julia was quite strong and had a closed circulation even in the the resting frame. The AEJ</a:t>
            </a:r>
            <a:r>
              <a:rPr lang="en-US" baseline="0" dirty="0" smtClean="0"/>
              <a:t> sat to the north of the disturbance, with substantial cyclonic shear vorticity being created on its southern side. The time shown is the initialization time of the WRF simulation. </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NOAA Optimal Interpolation</a:t>
            </a:r>
            <a:r>
              <a:rPr lang="en-US" baseline="0" dirty="0" smtClean="0"/>
              <a:t> SST data was used since Igor passed over a similar track shortly before Julia. As seen in the SST data, cooling is found south of the Cape Verde Islands where Igor passed over. These cooler SSTs were not resolvable by the coarser ERA grid, but were by the .25 degree OI data.</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storm was slow to</a:t>
            </a:r>
            <a:r>
              <a:rPr lang="en-US" baseline="0" dirty="0" smtClean="0"/>
              <a:t> strengthen with most strengthening taking place after costal transition. </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Subjective</a:t>
            </a:r>
            <a:r>
              <a:rPr lang="en-US" baseline="0" dirty="0" smtClean="0"/>
              <a:t> analysis shows good agreement with the spatial distribution of clouds when compared to the METEOSAT-9 IR imagery. Comparing the wind fields from the 600-799 hPa layer (yellow barbs on LHS) with the 700 hPa WRF wind barbs, see a significantly more zonal component, associated with the AEJ to the north of the storm. This more zonal flow certainly could have suppressed the storm further south than the observed track. </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high theta-</a:t>
            </a:r>
            <a:r>
              <a:rPr lang="en-US" dirty="0" err="1" smtClean="0"/>
              <a:t>e</a:t>
            </a:r>
            <a:r>
              <a:rPr lang="en-US" smtClean="0"/>
              <a:t> to </a:t>
            </a:r>
            <a:r>
              <a:rPr lang="en-US" dirty="0" smtClean="0"/>
              <a:t>the NW of the AEW center,</a:t>
            </a:r>
            <a:r>
              <a:rPr lang="en-US" baseline="0" dirty="0" smtClean="0"/>
              <a:t> where convection is invigorated or even re-initiated from remnant vorticity maxima. The CAPE in the center of the AEW is very small because of the typical thermodynamical structure of an AEW, with cooling below the mid-level vortex and warming aloft.</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high cape to the NW of the AEW center,</a:t>
            </a:r>
            <a:r>
              <a:rPr lang="en-US" baseline="0" dirty="0" smtClean="0"/>
              <a:t> where convection is invigorated or even re-initiated from remnant vorticity maxima. The CAPE in the center of the AEW is very small because of the typical thermodynamical structure of an AEW, with cooling below the mid-level vortex and warming aloft.</a:t>
            </a:r>
            <a:endParaRPr lang="en-US" dirty="0"/>
          </a:p>
        </p:txBody>
      </p:sp>
      <p:sp>
        <p:nvSpPr>
          <p:cNvPr id="4" name="Slide Number Placeholder 3"/>
          <p:cNvSpPr>
            <a:spLocks noGrp="1"/>
          </p:cNvSpPr>
          <p:nvPr>
            <p:ph type="sldNum" sz="quarter" idx="10"/>
          </p:nvPr>
        </p:nvSpPr>
        <p:spPr/>
        <p:txBody>
          <a:bodyPr/>
          <a:lstStyle/>
          <a:p>
            <a:fld id="{0B352720-0E35-5E4D-9EFA-4D4C7A8A1FF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792A7B-E1FA-EE4A-BAB5-9005CDD28983}"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792A7B-E1FA-EE4A-BAB5-9005CDD28983}"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792A7B-E1FA-EE4A-BAB5-9005CDD28983}"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792A7B-E1FA-EE4A-BAB5-9005CDD28983}"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792A7B-E1FA-EE4A-BAB5-9005CDD28983}" type="datetimeFigureOut">
              <a:rPr lang="en-US" smtClean="0"/>
              <a:pPr/>
              <a:t>4/15/12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792A7B-E1FA-EE4A-BAB5-9005CDD28983}" type="datetimeFigureOut">
              <a:rPr lang="en-US" smtClean="0"/>
              <a:pPr/>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792A7B-E1FA-EE4A-BAB5-9005CDD28983}" type="datetimeFigureOut">
              <a:rPr lang="en-US" smtClean="0"/>
              <a:pPr/>
              <a:t>4/15/12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792A7B-E1FA-EE4A-BAB5-9005CDD28983}" type="datetimeFigureOut">
              <a:rPr lang="en-US" smtClean="0"/>
              <a:pPr/>
              <a:t>4/15/12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92A7B-E1FA-EE4A-BAB5-9005CDD28983}" type="datetimeFigureOut">
              <a:rPr lang="en-US" smtClean="0"/>
              <a:pPr/>
              <a:t>4/15/12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792A7B-E1FA-EE4A-BAB5-9005CDD28983}" type="datetimeFigureOut">
              <a:rPr lang="en-US" smtClean="0"/>
              <a:pPr/>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792A7B-E1FA-EE4A-BAB5-9005CDD28983}" type="datetimeFigureOut">
              <a:rPr lang="en-US" smtClean="0"/>
              <a:pPr/>
              <a:t>4/15/12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C8745-5F52-C042-B791-62D9714051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92A7B-E1FA-EE4A-BAB5-9005CDD28983}" type="datetimeFigureOut">
              <a:rPr lang="en-US" smtClean="0"/>
              <a:pPr/>
              <a:t>4/15/12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C8745-5F52-C042-B791-62D9714051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5" Type="http://schemas.openxmlformats.org/officeDocument/2006/relationships/image" Target="../media/image18.pdf"/><Relationship Id="rId6" Type="http://schemas.openxmlformats.org/officeDocument/2006/relationships/image" Target="../media/image19.png"/><Relationship Id="rId7" Type="http://schemas.openxmlformats.org/officeDocument/2006/relationships/image" Target="../media/image20.pdf"/><Relationship Id="rId8" Type="http://schemas.openxmlformats.org/officeDocument/2006/relationships/image" Target="../media/image21.png"/><Relationship Id="rId9" Type="http://schemas.openxmlformats.org/officeDocument/2006/relationships/image" Target="../media/image22.pdf"/><Relationship Id="rId10"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5" Type="http://schemas.openxmlformats.org/officeDocument/2006/relationships/image" Target="../media/image26.pdf"/><Relationship Id="rId6" Type="http://schemas.openxmlformats.org/officeDocument/2006/relationships/image" Target="../media/image27.png"/><Relationship Id="rId7" Type="http://schemas.openxmlformats.org/officeDocument/2006/relationships/image" Target="../media/image28.pdf"/><Relationship Id="rId8" Type="http://schemas.openxmlformats.org/officeDocument/2006/relationships/image" Target="../media/image29.png"/><Relationship Id="rId9" Type="http://schemas.openxmlformats.org/officeDocument/2006/relationships/image" Target="../media/image30.pdf"/><Relationship Id="rId10"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5.png"/><Relationship Id="rId5" Type="http://schemas.openxmlformats.org/officeDocument/2006/relationships/image" Target="../media/image6.pdf"/><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df"/><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2.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97881"/>
            <a:ext cx="7772400" cy="1697712"/>
          </a:xfrm>
        </p:spPr>
        <p:txBody>
          <a:bodyPr>
            <a:normAutofit/>
          </a:bodyPr>
          <a:lstStyle/>
          <a:p>
            <a:r>
              <a:rPr lang="en-US" b="1" dirty="0" smtClean="0"/>
              <a:t>Genesis of Hurricane Julia (2010) from an African Easterly Wave</a:t>
            </a:r>
            <a:endParaRPr lang="en-US" b="1" dirty="0"/>
          </a:p>
        </p:txBody>
      </p:sp>
      <p:sp>
        <p:nvSpPr>
          <p:cNvPr id="3" name="Subtitle 2"/>
          <p:cNvSpPr>
            <a:spLocks noGrp="1"/>
          </p:cNvSpPr>
          <p:nvPr>
            <p:ph type="subTitle" idx="1"/>
          </p:nvPr>
        </p:nvSpPr>
        <p:spPr>
          <a:xfrm>
            <a:off x="1371600" y="3886200"/>
            <a:ext cx="6400800" cy="2971800"/>
          </a:xfrm>
        </p:spPr>
        <p:txBody>
          <a:bodyPr>
            <a:normAutofit/>
          </a:bodyPr>
          <a:lstStyle/>
          <a:p>
            <a:r>
              <a:rPr lang="en-US" sz="2800" dirty="0" smtClean="0">
                <a:solidFill>
                  <a:schemeClr val="tx1"/>
                </a:solidFill>
              </a:rPr>
              <a:t>Stefan Cecelski</a:t>
            </a:r>
            <a:r>
              <a:rPr lang="en-US" sz="2800" baseline="30000" dirty="0" smtClean="0">
                <a:solidFill>
                  <a:schemeClr val="tx1"/>
                </a:solidFill>
              </a:rPr>
              <a:t>1</a:t>
            </a:r>
            <a:r>
              <a:rPr lang="en-US" sz="2800" dirty="0" smtClean="0">
                <a:solidFill>
                  <a:schemeClr val="tx1"/>
                </a:solidFill>
              </a:rPr>
              <a:t> and Dr. </a:t>
            </a:r>
            <a:r>
              <a:rPr lang="en-US" sz="2800" dirty="0" err="1" smtClean="0">
                <a:solidFill>
                  <a:schemeClr val="tx1"/>
                </a:solidFill>
              </a:rPr>
              <a:t>Da</a:t>
            </a:r>
            <a:r>
              <a:rPr lang="en-US" sz="2800" dirty="0" smtClean="0">
                <a:solidFill>
                  <a:schemeClr val="tx1"/>
                </a:solidFill>
              </a:rPr>
              <a:t>-Lin Zhang</a:t>
            </a:r>
          </a:p>
          <a:p>
            <a:r>
              <a:rPr lang="en-US" sz="2000" dirty="0" smtClean="0">
                <a:solidFill>
                  <a:schemeClr val="tx1"/>
                </a:solidFill>
              </a:rPr>
              <a:t>Department of Atmospheric and Oceanic Science, University of Maryland</a:t>
            </a:r>
          </a:p>
          <a:p>
            <a:endParaRPr lang="en-US" sz="2800" dirty="0" smtClean="0">
              <a:solidFill>
                <a:schemeClr val="tx1"/>
              </a:solidFill>
            </a:endParaRPr>
          </a:p>
          <a:p>
            <a:endParaRPr lang="en-US" sz="2800" dirty="0" smtClean="0">
              <a:solidFill>
                <a:schemeClr val="tx1"/>
              </a:solidFill>
            </a:endParaRPr>
          </a:p>
          <a:p>
            <a:r>
              <a:rPr lang="en-US" sz="1800" dirty="0" smtClean="0">
                <a:solidFill>
                  <a:schemeClr val="tx1"/>
                </a:solidFill>
              </a:rPr>
              <a:t>1: Research is funded by NASA’s Earth and Space Science Fellowship (NESSF)</a:t>
            </a:r>
            <a:endParaRPr lang="en-US" sz="1800" dirty="0">
              <a:solidFill>
                <a:srgbClr val="000000"/>
              </a:solidFill>
            </a:endParaRPr>
          </a:p>
        </p:txBody>
      </p:sp>
      <p:pic>
        <p:nvPicPr>
          <p:cNvPr id="5" name="Picture 4" descr="AOSC_logo.png"/>
          <p:cNvPicPr>
            <a:picLocks noChangeAspect="1"/>
          </p:cNvPicPr>
          <p:nvPr/>
        </p:nvPicPr>
        <p:blipFill>
          <a:blip r:embed="rId2"/>
          <a:stretch>
            <a:fillRect/>
          </a:stretch>
        </p:blipFill>
        <p:spPr>
          <a:xfrm>
            <a:off x="4825670" y="250432"/>
            <a:ext cx="4318330" cy="608216"/>
          </a:xfrm>
          <a:prstGeom prst="rect">
            <a:avLst/>
          </a:prstGeom>
        </p:spPr>
      </p:pic>
      <p:pic>
        <p:nvPicPr>
          <p:cNvPr id="6" name="Picture 5"/>
          <p:cNvPicPr>
            <a:picLocks noChangeAspect="1"/>
          </p:cNvPicPr>
          <p:nvPr/>
        </p:nvPicPr>
        <p:blipFill>
          <a:blip r:embed="rId3"/>
          <a:stretch>
            <a:fillRect/>
          </a:stretch>
        </p:blipFill>
        <p:spPr>
          <a:xfrm>
            <a:off x="7727763" y="5713137"/>
            <a:ext cx="1416237" cy="1144863"/>
          </a:xfrm>
          <a:prstGeom prst="rect">
            <a:avLst/>
          </a:prstGeom>
        </p:spPr>
      </p:pic>
      <p:pic>
        <p:nvPicPr>
          <p:cNvPr id="7" name="Picture 6" descr="umdlogo.jpg"/>
          <p:cNvPicPr>
            <a:picLocks noChangeAspect="1"/>
          </p:cNvPicPr>
          <p:nvPr/>
        </p:nvPicPr>
        <p:blipFill>
          <a:blip r:embed="rId4"/>
          <a:stretch>
            <a:fillRect/>
          </a:stretch>
        </p:blipFill>
        <p:spPr>
          <a:xfrm>
            <a:off x="0" y="0"/>
            <a:ext cx="1512724" cy="14775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vort_traj2_5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rot="5400000">
            <a:off x="67461" y="-993864"/>
            <a:ext cx="3890538" cy="5034813"/>
          </a:xfrm>
          <a:prstGeom prst="rect">
            <a:avLst/>
          </a:prstGeom>
        </p:spPr>
      </p:pic>
      <p:pic>
        <p:nvPicPr>
          <p:cNvPr id="10" name="Picture 9" descr="vort_traj2_53.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rot="5400000">
            <a:off x="5153056" y="-1004431"/>
            <a:ext cx="3951182" cy="5113294"/>
          </a:xfrm>
          <a:prstGeom prst="rect">
            <a:avLst/>
          </a:prstGeom>
        </p:spPr>
      </p:pic>
      <p:pic>
        <p:nvPicPr>
          <p:cNvPr id="12" name="Picture 11" descr="vort_traj3_53.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rot="5400000">
            <a:off x="5211332" y="2589586"/>
            <a:ext cx="3879513" cy="5020819"/>
          </a:xfrm>
          <a:prstGeom prst="rect">
            <a:avLst/>
          </a:prstGeom>
        </p:spPr>
      </p:pic>
      <p:pic>
        <p:nvPicPr>
          <p:cNvPr id="13" name="Picture 12" descr="vort_traj3_5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rot="5400000">
            <a:off x="77508" y="2463184"/>
            <a:ext cx="3954019" cy="5117245"/>
          </a:xfrm>
          <a:prstGeom prst="rect">
            <a:avLst/>
          </a:prstGeom>
        </p:spPr>
      </p:pic>
      <p:sp>
        <p:nvSpPr>
          <p:cNvPr id="14" name="Rounded Rectangle 13"/>
          <p:cNvSpPr/>
          <p:nvPr/>
        </p:nvSpPr>
        <p:spPr>
          <a:xfrm>
            <a:off x="1547417" y="583970"/>
            <a:ext cx="759111" cy="645491"/>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846594" y="955357"/>
            <a:ext cx="744513" cy="645491"/>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907870" y="334840"/>
            <a:ext cx="1311768" cy="2677656"/>
          </a:xfrm>
          <a:prstGeom prst="rect">
            <a:avLst/>
          </a:prstGeom>
          <a:noFill/>
        </p:spPr>
        <p:txBody>
          <a:bodyPr wrap="square" rtlCol="0">
            <a:spAutoFit/>
          </a:bodyPr>
          <a:lstStyle/>
          <a:p>
            <a:pPr algn="ctr"/>
            <a:r>
              <a:rPr lang="en-US" sz="1400" b="1" dirty="0" smtClean="0"/>
              <a:t>925-hPa Radar reflectivity (shaded), relative vorticity (contours), co-moving streamlines and critical latitude (dashed line)</a:t>
            </a:r>
          </a:p>
          <a:p>
            <a:pPr algn="ctr"/>
            <a:endParaRPr lang="en-US" sz="1400" b="1" dirty="0"/>
          </a:p>
        </p:txBody>
      </p:sp>
      <p:sp>
        <p:nvSpPr>
          <p:cNvPr id="19" name="TextBox 18"/>
          <p:cNvSpPr txBox="1"/>
          <p:nvPr/>
        </p:nvSpPr>
        <p:spPr>
          <a:xfrm>
            <a:off x="3952257" y="3631100"/>
            <a:ext cx="1284580" cy="2677656"/>
          </a:xfrm>
          <a:prstGeom prst="rect">
            <a:avLst/>
          </a:prstGeom>
          <a:noFill/>
        </p:spPr>
        <p:txBody>
          <a:bodyPr wrap="square" rtlCol="0">
            <a:spAutoFit/>
          </a:bodyPr>
          <a:lstStyle/>
          <a:p>
            <a:pPr algn="ctr"/>
            <a:r>
              <a:rPr lang="en-US" sz="1400" b="1" dirty="0" smtClean="0"/>
              <a:t>925-hPa Theta-</a:t>
            </a:r>
            <a:r>
              <a:rPr lang="en-US" sz="1400" b="1" dirty="0" err="1" smtClean="0"/>
              <a:t>e</a:t>
            </a:r>
            <a:r>
              <a:rPr lang="en-US" sz="1400" b="1" dirty="0" smtClean="0"/>
              <a:t> (shaded), 0-3km Storm-relative </a:t>
            </a:r>
            <a:r>
              <a:rPr lang="en-US" sz="1400" b="1" dirty="0" err="1" smtClean="0"/>
              <a:t>helicity</a:t>
            </a:r>
            <a:r>
              <a:rPr lang="en-US" sz="1400" b="1" dirty="0" smtClean="0"/>
              <a:t> (contours), co-moving streamlines and critical latitude (dashed line)</a:t>
            </a:r>
            <a:endParaRPr 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vort_traj2_55.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rot="5400000">
            <a:off x="5153016" y="-1014555"/>
            <a:ext cx="3950916" cy="5112949"/>
          </a:xfrm>
          <a:prstGeom prst="rect">
            <a:avLst/>
          </a:prstGeom>
        </p:spPr>
      </p:pic>
      <p:pic>
        <p:nvPicPr>
          <p:cNvPr id="8" name="Picture 7" descr="vort_traj2_54.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rot="5400000">
            <a:off x="55788" y="-1004114"/>
            <a:ext cx="3937772" cy="5095939"/>
          </a:xfrm>
          <a:prstGeom prst="rect">
            <a:avLst/>
          </a:prstGeom>
        </p:spPr>
      </p:pic>
      <p:pic>
        <p:nvPicPr>
          <p:cNvPr id="13" name="Picture 12" descr="vort_traj3_54.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rot="5400000">
            <a:off x="71461" y="2513826"/>
            <a:ext cx="3923547" cy="5077531"/>
          </a:xfrm>
          <a:prstGeom prst="rect">
            <a:avLst/>
          </a:prstGeom>
        </p:spPr>
      </p:pic>
      <p:sp>
        <p:nvSpPr>
          <p:cNvPr id="14" name="Rounded Rectangle 13"/>
          <p:cNvSpPr/>
          <p:nvPr/>
        </p:nvSpPr>
        <p:spPr>
          <a:xfrm>
            <a:off x="1533153" y="1203206"/>
            <a:ext cx="744513" cy="645491"/>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496236" y="1363628"/>
            <a:ext cx="744513" cy="645491"/>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853954" y="284688"/>
            <a:ext cx="1311768" cy="2677656"/>
          </a:xfrm>
          <a:prstGeom prst="rect">
            <a:avLst/>
          </a:prstGeom>
          <a:noFill/>
        </p:spPr>
        <p:txBody>
          <a:bodyPr wrap="square" rtlCol="0">
            <a:spAutoFit/>
          </a:bodyPr>
          <a:lstStyle/>
          <a:p>
            <a:pPr algn="ctr"/>
            <a:r>
              <a:rPr lang="en-US" sz="1400" b="1" dirty="0" smtClean="0"/>
              <a:t>925-hPa Radar reflectivity (shaded), relative vorticity (contours), co-moving streamlines and critical latitude (dashed line)</a:t>
            </a:r>
          </a:p>
          <a:p>
            <a:pPr algn="ctr"/>
            <a:endParaRPr lang="en-US" sz="1400" b="1" dirty="0"/>
          </a:p>
        </p:txBody>
      </p:sp>
      <p:sp>
        <p:nvSpPr>
          <p:cNvPr id="16" name="TextBox 15"/>
          <p:cNvSpPr txBox="1"/>
          <p:nvPr/>
        </p:nvSpPr>
        <p:spPr>
          <a:xfrm>
            <a:off x="3965787" y="3602230"/>
            <a:ext cx="1212425" cy="2677656"/>
          </a:xfrm>
          <a:prstGeom prst="rect">
            <a:avLst/>
          </a:prstGeom>
          <a:noFill/>
        </p:spPr>
        <p:txBody>
          <a:bodyPr wrap="square" rtlCol="0">
            <a:spAutoFit/>
          </a:bodyPr>
          <a:lstStyle/>
          <a:p>
            <a:pPr algn="ctr"/>
            <a:r>
              <a:rPr lang="en-US" sz="1400" b="1" dirty="0" smtClean="0"/>
              <a:t>925-hPa Theta-</a:t>
            </a:r>
            <a:r>
              <a:rPr lang="en-US" sz="1400" b="1" dirty="0" err="1" smtClean="0"/>
              <a:t>e</a:t>
            </a:r>
            <a:r>
              <a:rPr lang="en-US" sz="1400" b="1" dirty="0" smtClean="0"/>
              <a:t> (shaded), 0-3km Storm-relative </a:t>
            </a:r>
            <a:r>
              <a:rPr lang="en-US" sz="1400" b="1" dirty="0" err="1" smtClean="0"/>
              <a:t>helicity</a:t>
            </a:r>
            <a:r>
              <a:rPr lang="en-US" sz="1400" b="1" dirty="0" smtClean="0"/>
              <a:t> (contours), co-moving streamlines and critical latitude (dashed line)</a:t>
            </a:r>
            <a:endParaRPr lang="en-US" sz="1400" b="1" dirty="0"/>
          </a:p>
        </p:txBody>
      </p:sp>
      <p:pic>
        <p:nvPicPr>
          <p:cNvPr id="22" name="Picture 21" descr="vort_traj3_55.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rot="5400000">
            <a:off x="5095214" y="2449621"/>
            <a:ext cx="4009688" cy="5189008"/>
          </a:xfrm>
          <a:prstGeom prst="rect">
            <a:avLst/>
          </a:prstGeom>
        </p:spPr>
      </p:pic>
      <p:cxnSp>
        <p:nvCxnSpPr>
          <p:cNvPr id="12" name="Straight Arrow Connector 11"/>
          <p:cNvCxnSpPr/>
          <p:nvPr/>
        </p:nvCxnSpPr>
        <p:spPr>
          <a:xfrm>
            <a:off x="5611175" y="221524"/>
            <a:ext cx="1314196" cy="1225763"/>
          </a:xfrm>
          <a:prstGeom prst="straightConnector1">
            <a:avLst/>
          </a:prstGeom>
          <a:ln>
            <a:solidFill>
              <a:srgbClr val="FF0000"/>
            </a:solidFill>
            <a:prstDash val="sysDash"/>
            <a:tailEnd type="stealth"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a:xfrm>
            <a:off x="457200" y="1600200"/>
            <a:ext cx="8229600" cy="4971665"/>
          </a:xfrm>
        </p:spPr>
        <p:txBody>
          <a:bodyPr>
            <a:normAutofit fontScale="77500" lnSpcReduction="20000"/>
          </a:bodyPr>
          <a:lstStyle/>
          <a:p>
            <a:r>
              <a:rPr lang="en-US" dirty="0" smtClean="0"/>
              <a:t>The genesis of Julia occurred from an initially </a:t>
            </a:r>
            <a:r>
              <a:rPr lang="en-US" dirty="0" smtClean="0">
                <a:solidFill>
                  <a:srgbClr val="FF0000"/>
                </a:solidFill>
              </a:rPr>
              <a:t>unstable, vertically tilted AEW </a:t>
            </a:r>
            <a:r>
              <a:rPr lang="en-US" dirty="0" smtClean="0"/>
              <a:t>with a PV maxima around 450-hPa;</a:t>
            </a:r>
          </a:p>
          <a:p>
            <a:r>
              <a:rPr lang="en-US" dirty="0" smtClean="0"/>
              <a:t>While the AEW provides favorable forcing for convective development, merging of meso-</a:t>
            </a:r>
            <a:r>
              <a:rPr lang="en-US" dirty="0" err="1" smtClean="0"/>
              <a:t>β</a:t>
            </a:r>
            <a:r>
              <a:rPr lang="en-US" dirty="0" smtClean="0"/>
              <a:t>-scale vortices generated in </a:t>
            </a:r>
            <a:r>
              <a:rPr lang="en-US" dirty="0" err="1" smtClean="0"/>
              <a:t>rainbands</a:t>
            </a:r>
            <a:r>
              <a:rPr lang="en-US" dirty="0" smtClean="0"/>
              <a:t> accounts for the genesis of Julia;</a:t>
            </a:r>
          </a:p>
          <a:p>
            <a:pPr lvl="1"/>
            <a:r>
              <a:rPr lang="en-US" dirty="0" smtClean="0">
                <a:solidFill>
                  <a:srgbClr val="FF0000"/>
                </a:solidFill>
              </a:rPr>
              <a:t>High </a:t>
            </a:r>
            <a:r>
              <a:rPr lang="en-US" dirty="0" err="1" smtClean="0">
                <a:solidFill>
                  <a:srgbClr val="FF0000"/>
                </a:solidFill>
              </a:rPr>
              <a:t>θ</a:t>
            </a:r>
            <a:r>
              <a:rPr lang="en-US" baseline="-25000" dirty="0" err="1" smtClean="0">
                <a:solidFill>
                  <a:srgbClr val="FF0000"/>
                </a:solidFill>
              </a:rPr>
              <a:t>e</a:t>
            </a:r>
            <a:r>
              <a:rPr lang="en-US" dirty="0" err="1" smtClean="0"/>
              <a:t>air</a:t>
            </a:r>
            <a:r>
              <a:rPr lang="en-US" dirty="0" smtClean="0"/>
              <a:t> to the north and west of the storm invigorates convection while ingestion of </a:t>
            </a:r>
            <a:r>
              <a:rPr lang="en-US" dirty="0" smtClean="0">
                <a:solidFill>
                  <a:srgbClr val="FF0000"/>
                </a:solidFill>
              </a:rPr>
              <a:t>high sfc-3km SRH </a:t>
            </a:r>
            <a:r>
              <a:rPr lang="en-US" dirty="0" smtClean="0"/>
              <a:t>aids in cyclonic relative vorticity development at 925 hPa;</a:t>
            </a:r>
          </a:p>
          <a:p>
            <a:pPr lvl="1"/>
            <a:r>
              <a:rPr lang="en-US" dirty="0" smtClean="0"/>
              <a:t>As hypothesized by Dunkerton, et al. 2009, the critical latitude provides a preferred region for amplification of meso-</a:t>
            </a:r>
            <a:r>
              <a:rPr lang="en-US" dirty="0" err="1" smtClean="0"/>
              <a:t>β</a:t>
            </a:r>
            <a:r>
              <a:rPr lang="en-US" dirty="0" smtClean="0"/>
              <a:t> development (their H1);</a:t>
            </a:r>
          </a:p>
          <a:p>
            <a:pPr lvl="1"/>
            <a:r>
              <a:rPr lang="en-US" dirty="0" smtClean="0"/>
              <a:t>This low-level cyclonic vorticity development </a:t>
            </a:r>
            <a:r>
              <a:rPr lang="en-US" dirty="0" smtClean="0">
                <a:solidFill>
                  <a:srgbClr val="FF0000"/>
                </a:solidFill>
              </a:rPr>
              <a:t>leads to genesis</a:t>
            </a:r>
            <a:r>
              <a:rPr lang="en-US" dirty="0" smtClean="0"/>
              <a:t>, both through convective enhancement and the critical latitude acting as an ‘attractor’ for meso-</a:t>
            </a:r>
            <a:r>
              <a:rPr lang="en-US" dirty="0" err="1" smtClean="0"/>
              <a:t>β</a:t>
            </a:r>
            <a:r>
              <a:rPr lang="en-US" dirty="0" smtClean="0"/>
              <a:t> </a:t>
            </a:r>
            <a:r>
              <a:rPr lang="en-US" smtClean="0"/>
              <a:t>cyclonic vortices</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Motivation</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The genesis of Julia (2010) was not well anticipated;</a:t>
            </a:r>
          </a:p>
          <a:p>
            <a:pPr lvl="1"/>
            <a:r>
              <a:rPr lang="en-US" dirty="0" smtClean="0"/>
              <a:t>Introduced into the Tropical Weather Outlook (TWO) with a </a:t>
            </a:r>
            <a:r>
              <a:rPr lang="en-US" dirty="0" smtClean="0">
                <a:solidFill>
                  <a:srgbClr val="FF0000"/>
                </a:solidFill>
              </a:rPr>
              <a:t>medium (30%) chance of formation only 18 </a:t>
            </a:r>
            <a:r>
              <a:rPr lang="en-US" dirty="0" err="1" smtClean="0">
                <a:solidFill>
                  <a:srgbClr val="FF0000"/>
                </a:solidFill>
              </a:rPr>
              <a:t>h</a:t>
            </a:r>
            <a:r>
              <a:rPr lang="en-US" dirty="0" smtClean="0">
                <a:solidFill>
                  <a:srgbClr val="FF0000"/>
                </a:solidFill>
              </a:rPr>
              <a:t> </a:t>
            </a:r>
            <a:r>
              <a:rPr lang="en-US" dirty="0" smtClean="0"/>
              <a:t>prior to transition to TD and a 70% chance of genesis </a:t>
            </a:r>
            <a:r>
              <a:rPr lang="en-US" dirty="0" smtClean="0">
                <a:solidFill>
                  <a:srgbClr val="FF0000"/>
                </a:solidFill>
              </a:rPr>
              <a:t>6 </a:t>
            </a:r>
            <a:r>
              <a:rPr lang="en-US" dirty="0" err="1" smtClean="0">
                <a:solidFill>
                  <a:srgbClr val="FF0000"/>
                </a:solidFill>
              </a:rPr>
              <a:t>h</a:t>
            </a:r>
            <a:r>
              <a:rPr lang="en-US" dirty="0" smtClean="0">
                <a:solidFill>
                  <a:srgbClr val="FF0000"/>
                </a:solidFill>
              </a:rPr>
              <a:t> prior to TCG </a:t>
            </a:r>
            <a:r>
              <a:rPr lang="en-US" dirty="0" smtClean="0"/>
              <a:t>(</a:t>
            </a:r>
            <a:r>
              <a:rPr lang="en-US" dirty="0" err="1" smtClean="0"/>
              <a:t>Tropcical</a:t>
            </a:r>
            <a:r>
              <a:rPr lang="en-US" dirty="0" smtClean="0"/>
              <a:t> Cyclone Report, </a:t>
            </a:r>
            <a:r>
              <a:rPr lang="en-US" dirty="0" err="1" smtClean="0"/>
              <a:t>Beven</a:t>
            </a:r>
            <a:r>
              <a:rPr lang="en-US" dirty="0" smtClean="0"/>
              <a:t> and </a:t>
            </a:r>
            <a:r>
              <a:rPr lang="en-US" dirty="0" err="1" smtClean="0"/>
              <a:t>Landsea</a:t>
            </a:r>
            <a:r>
              <a:rPr lang="en-US" dirty="0" smtClean="0"/>
              <a:t>);</a:t>
            </a:r>
          </a:p>
          <a:p>
            <a:r>
              <a:rPr lang="en-US" dirty="0" smtClean="0"/>
              <a:t>Explore the </a:t>
            </a:r>
            <a:r>
              <a:rPr lang="en-US" dirty="0" smtClean="0">
                <a:solidFill>
                  <a:srgbClr val="FF0000"/>
                </a:solidFill>
              </a:rPr>
              <a:t>meso-</a:t>
            </a:r>
            <a:r>
              <a:rPr lang="en-US" dirty="0" err="1" smtClean="0">
                <a:solidFill>
                  <a:srgbClr val="FF0000"/>
                </a:solidFill>
              </a:rPr>
              <a:t>β</a:t>
            </a:r>
            <a:r>
              <a:rPr lang="en-US" dirty="0" smtClean="0">
                <a:solidFill>
                  <a:srgbClr val="FF0000"/>
                </a:solidFill>
              </a:rPr>
              <a:t> development </a:t>
            </a:r>
            <a:r>
              <a:rPr lang="en-US" dirty="0" smtClean="0"/>
              <a:t>(vorticity generation);</a:t>
            </a:r>
          </a:p>
          <a:p>
            <a:pPr lvl="1"/>
            <a:r>
              <a:rPr lang="en-US" dirty="0" smtClean="0"/>
              <a:t> What role does convection play for the development within the AEW?</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Examine the genesis of Julia from the merging of several meso-</a:t>
            </a:r>
            <a:r>
              <a:rPr lang="en-US" dirty="0" err="1" smtClean="0"/>
              <a:t>β</a:t>
            </a:r>
            <a:r>
              <a:rPr lang="en-US" dirty="0" smtClean="0"/>
              <a:t>-scale vortices within the AEW;</a:t>
            </a:r>
          </a:p>
          <a:p>
            <a:r>
              <a:rPr lang="en-US" dirty="0" smtClean="0"/>
              <a:t>Study how deep convection, </a:t>
            </a:r>
            <a:r>
              <a:rPr lang="en-US" dirty="0" smtClean="0">
                <a:solidFill>
                  <a:srgbClr val="FF0000"/>
                </a:solidFill>
              </a:rPr>
              <a:t>invigorated through a high </a:t>
            </a:r>
            <a:r>
              <a:rPr lang="en-US" dirty="0" err="1" smtClean="0">
                <a:solidFill>
                  <a:srgbClr val="FF0000"/>
                </a:solidFill>
              </a:rPr>
              <a:t>θ</a:t>
            </a:r>
            <a:r>
              <a:rPr lang="en-US" baseline="-25000" dirty="0" err="1" smtClean="0">
                <a:solidFill>
                  <a:srgbClr val="FF0000"/>
                </a:solidFill>
              </a:rPr>
              <a:t>e</a:t>
            </a:r>
            <a:r>
              <a:rPr lang="en-US" dirty="0" smtClean="0">
                <a:solidFill>
                  <a:srgbClr val="FF0000"/>
                </a:solidFill>
              </a:rPr>
              <a:t> and storm-relative </a:t>
            </a:r>
            <a:r>
              <a:rPr lang="en-US" dirty="0" err="1" smtClean="0">
                <a:solidFill>
                  <a:srgbClr val="FF0000"/>
                </a:solidFill>
              </a:rPr>
              <a:t>helicity</a:t>
            </a:r>
            <a:r>
              <a:rPr lang="en-US" dirty="0" smtClean="0">
                <a:solidFill>
                  <a:srgbClr val="FF0000"/>
                </a:solidFill>
              </a:rPr>
              <a:t> (SRH) environment</a:t>
            </a:r>
            <a:r>
              <a:rPr lang="en-US" dirty="0" smtClean="0"/>
              <a:t>, contributes to the development of the meso-</a:t>
            </a:r>
            <a:r>
              <a:rPr lang="en-US" dirty="0" err="1" smtClean="0"/>
              <a:t>β</a:t>
            </a:r>
            <a:r>
              <a:rPr lang="en-US" dirty="0" smtClean="0"/>
              <a:t>-scale vortices;</a:t>
            </a:r>
          </a:p>
          <a:p>
            <a:r>
              <a:rPr lang="en-US" dirty="0" smtClean="0"/>
              <a:t>Show that the vorticity maxima (and related convection) lies on the </a:t>
            </a:r>
            <a:r>
              <a:rPr lang="en-US" dirty="0" smtClean="0">
                <a:solidFill>
                  <a:srgbClr val="FF0000"/>
                </a:solidFill>
              </a:rPr>
              <a:t>critical level (latitude) </a:t>
            </a:r>
            <a:r>
              <a:rPr lang="en-US" dirty="0" smtClean="0"/>
              <a:t>Dunkerton, et al. 2009, the latitude where the wind speed equals the phase speed of the AEW)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 name="Picture 23" descr="aew_cros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rot="5400000">
            <a:off x="4326307" y="948874"/>
            <a:ext cx="4461802" cy="5774096"/>
          </a:xfrm>
          <a:prstGeom prst="rect">
            <a:avLst/>
          </a:prstGeom>
        </p:spPr>
      </p:pic>
      <p:sp>
        <p:nvSpPr>
          <p:cNvPr id="11" name="TextBox 10"/>
          <p:cNvSpPr txBox="1"/>
          <p:nvPr/>
        </p:nvSpPr>
        <p:spPr>
          <a:xfrm>
            <a:off x="0" y="1421928"/>
            <a:ext cx="4312089" cy="830997"/>
          </a:xfrm>
          <a:prstGeom prst="rect">
            <a:avLst/>
          </a:prstGeom>
          <a:noFill/>
        </p:spPr>
        <p:txBody>
          <a:bodyPr wrap="square" rtlCol="0">
            <a:spAutoFit/>
          </a:bodyPr>
          <a:lstStyle/>
          <a:p>
            <a:pPr algn="ctr"/>
            <a:r>
              <a:rPr lang="en-US" sz="1600" b="1" dirty="0" smtClean="0"/>
              <a:t>450-hPa Relative Vorticity (shaded, 10</a:t>
            </a:r>
            <a:r>
              <a:rPr lang="en-US" sz="1600" b="1" baseline="30000" dirty="0" smtClean="0"/>
              <a:t>-5</a:t>
            </a:r>
            <a:r>
              <a:rPr lang="en-US" sz="1600" b="1" dirty="0" smtClean="0"/>
              <a:t> s</a:t>
            </a:r>
            <a:r>
              <a:rPr lang="en-US" sz="1600" b="1" baseline="30000" dirty="0" smtClean="0"/>
              <a:t>-1</a:t>
            </a:r>
            <a:r>
              <a:rPr lang="en-US" sz="1600" b="1" dirty="0" smtClean="0"/>
              <a:t>), 650-hPa Streamlines (resting frame) and </a:t>
            </a:r>
            <a:r>
              <a:rPr lang="en-US" sz="1600" b="1" dirty="0" err="1" smtClean="0"/>
              <a:t>Isotachs</a:t>
            </a:r>
            <a:r>
              <a:rPr lang="en-US" sz="1600" b="1" dirty="0" smtClean="0"/>
              <a:t> (red-dashed contours, </a:t>
            </a:r>
            <a:r>
              <a:rPr lang="en-US" sz="1600" b="1" dirty="0" err="1" smtClean="0"/>
              <a:t>m/s</a:t>
            </a:r>
            <a:r>
              <a:rPr lang="en-US" sz="1600" b="1" dirty="0" smtClean="0"/>
              <a:t>).</a:t>
            </a:r>
            <a:endParaRPr lang="en-US" sz="1600" b="1" dirty="0"/>
          </a:p>
        </p:txBody>
      </p:sp>
      <p:sp>
        <p:nvSpPr>
          <p:cNvPr id="16" name="Title 1"/>
          <p:cNvSpPr>
            <a:spLocks noGrp="1"/>
          </p:cNvSpPr>
          <p:nvPr>
            <p:ph type="title"/>
          </p:nvPr>
        </p:nvSpPr>
        <p:spPr>
          <a:xfrm>
            <a:off x="12701" y="-270378"/>
            <a:ext cx="3284614" cy="1143000"/>
          </a:xfrm>
        </p:spPr>
        <p:txBody>
          <a:bodyPr>
            <a:normAutofit/>
          </a:bodyPr>
          <a:lstStyle/>
          <a:p>
            <a:pPr algn="l"/>
            <a:r>
              <a:rPr lang="en-US" sz="3600" dirty="0" smtClean="0"/>
              <a:t>AEW and AEJ</a:t>
            </a:r>
            <a:endParaRPr lang="en-US" sz="3600" dirty="0"/>
          </a:p>
        </p:txBody>
      </p:sp>
      <p:sp>
        <p:nvSpPr>
          <p:cNvPr id="13" name="Rounded Rectangle 12"/>
          <p:cNvSpPr/>
          <p:nvPr/>
        </p:nvSpPr>
        <p:spPr>
          <a:xfrm>
            <a:off x="7324060" y="2456389"/>
            <a:ext cx="1021018" cy="972611"/>
          </a:xfrm>
          <a:prstGeom prst="roundRect">
            <a:avLst/>
          </a:prstGeom>
          <a:noFill/>
          <a:ln w="254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5400000" flipH="1" flipV="1">
            <a:off x="5735403" y="3419467"/>
            <a:ext cx="1465461" cy="990809"/>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472571" y="5739722"/>
            <a:ext cx="4741204" cy="1077218"/>
          </a:xfrm>
          <a:prstGeom prst="rect">
            <a:avLst/>
          </a:prstGeom>
          <a:noFill/>
        </p:spPr>
        <p:txBody>
          <a:bodyPr wrap="square" rtlCol="0">
            <a:spAutoFit/>
          </a:bodyPr>
          <a:lstStyle/>
          <a:p>
            <a:pPr algn="ctr"/>
            <a:r>
              <a:rPr lang="en-US" sz="1600" dirty="0" smtClean="0"/>
              <a:t>J = Location of AEJ</a:t>
            </a:r>
          </a:p>
          <a:p>
            <a:pPr algn="ctr"/>
            <a:r>
              <a:rPr lang="en-US" sz="1600" dirty="0" smtClean="0"/>
              <a:t>+ = Positive Upper-level PV</a:t>
            </a:r>
          </a:p>
          <a:p>
            <a:pPr algn="ctr"/>
            <a:r>
              <a:rPr lang="en-US" sz="1600" dirty="0" smtClean="0"/>
              <a:t>Box = Location where meridional PV gradient goes </a:t>
            </a:r>
            <a:r>
              <a:rPr lang="en-US" sz="1600" dirty="0" smtClean="0">
                <a:solidFill>
                  <a:srgbClr val="FF0000"/>
                </a:solidFill>
              </a:rPr>
              <a:t>negative</a:t>
            </a:r>
            <a:endParaRPr lang="en-US" sz="1600" dirty="0">
              <a:solidFill>
                <a:srgbClr val="FF0000"/>
              </a:solidFill>
            </a:endParaRPr>
          </a:p>
        </p:txBody>
      </p:sp>
      <p:sp>
        <p:nvSpPr>
          <p:cNvPr id="22" name="TextBox 21"/>
          <p:cNvSpPr txBox="1"/>
          <p:nvPr/>
        </p:nvSpPr>
        <p:spPr>
          <a:xfrm>
            <a:off x="4572000" y="1102584"/>
            <a:ext cx="4572000" cy="830997"/>
          </a:xfrm>
          <a:prstGeom prst="rect">
            <a:avLst/>
          </a:prstGeom>
          <a:noFill/>
        </p:spPr>
        <p:txBody>
          <a:bodyPr wrap="square" rtlCol="0">
            <a:spAutoFit/>
          </a:bodyPr>
          <a:lstStyle/>
          <a:p>
            <a:pPr algn="ctr"/>
            <a:r>
              <a:rPr lang="en-US" sz="1600" b="1" dirty="0" smtClean="0"/>
              <a:t>Relative vorticity (shaded), zonal wind (dashed/solid thin line, </a:t>
            </a:r>
            <a:r>
              <a:rPr lang="en-US" sz="1600" b="1" dirty="0" err="1" smtClean="0"/>
              <a:t>m/s</a:t>
            </a:r>
            <a:r>
              <a:rPr lang="en-US" sz="1600" b="1" dirty="0" smtClean="0"/>
              <a:t>) and potential vorticity (thick solid line, contoured every .2 PVU). </a:t>
            </a:r>
            <a:endParaRPr lang="en-US" sz="1600" b="1" dirty="0"/>
          </a:p>
        </p:txBody>
      </p:sp>
      <p:pic>
        <p:nvPicPr>
          <p:cNvPr id="23" name="Picture 22" descr="aew_map.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rot="5400000">
            <a:off x="279606" y="1449746"/>
            <a:ext cx="3808092" cy="4928119"/>
          </a:xfrm>
          <a:prstGeom prst="rect">
            <a:avLst/>
          </a:prstGeom>
        </p:spPr>
      </p:pic>
      <p:sp>
        <p:nvSpPr>
          <p:cNvPr id="7" name="Freeform 6"/>
          <p:cNvSpPr/>
          <p:nvPr/>
        </p:nvSpPr>
        <p:spPr>
          <a:xfrm>
            <a:off x="1856555" y="3105890"/>
            <a:ext cx="2218939" cy="729962"/>
          </a:xfrm>
          <a:custGeom>
            <a:avLst/>
            <a:gdLst>
              <a:gd name="connsiteX0" fmla="*/ 2598494 w 2598494"/>
              <a:gd name="connsiteY0" fmla="*/ 367414 h 367414"/>
              <a:gd name="connsiteX1" fmla="*/ 1284649 w 2598494"/>
              <a:gd name="connsiteY1" fmla="*/ 133826 h 367414"/>
              <a:gd name="connsiteX2" fmla="*/ 598529 w 2598494"/>
              <a:gd name="connsiteY2" fmla="*/ 17032 h 367414"/>
              <a:gd name="connsiteX3" fmla="*/ 0 w 2598494"/>
              <a:gd name="connsiteY3" fmla="*/ 31631 h 367414"/>
            </a:gdLst>
            <a:ahLst/>
            <a:cxnLst>
              <a:cxn ang="0">
                <a:pos x="connsiteX0" y="connsiteY0"/>
              </a:cxn>
              <a:cxn ang="0">
                <a:pos x="connsiteX1" y="connsiteY1"/>
              </a:cxn>
              <a:cxn ang="0">
                <a:pos x="connsiteX2" y="connsiteY2"/>
              </a:cxn>
              <a:cxn ang="0">
                <a:pos x="connsiteX3" y="connsiteY3"/>
              </a:cxn>
            </a:cxnLst>
            <a:rect l="l" t="t" r="r" b="b"/>
            <a:pathLst>
              <a:path w="2598494" h="367414">
                <a:moveTo>
                  <a:pt x="2598494" y="367414"/>
                </a:moveTo>
                <a:lnTo>
                  <a:pt x="1284649" y="133826"/>
                </a:lnTo>
                <a:cubicBezTo>
                  <a:pt x="951322" y="75429"/>
                  <a:pt x="812637" y="34065"/>
                  <a:pt x="598529" y="17032"/>
                </a:cubicBezTo>
                <a:cubicBezTo>
                  <a:pt x="384421" y="0"/>
                  <a:pt x="0" y="31631"/>
                  <a:pt x="0" y="31631"/>
                </a:cubicBezTo>
              </a:path>
            </a:pathLst>
          </a:custGeom>
          <a:ln w="31750">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WRF Simulation Set-up</a:t>
            </a:r>
            <a:endParaRPr lang="en-US" dirty="0"/>
          </a:p>
        </p:txBody>
      </p:sp>
      <p:sp>
        <p:nvSpPr>
          <p:cNvPr id="3" name="Content Placeholder 2"/>
          <p:cNvSpPr>
            <a:spLocks noGrp="1"/>
          </p:cNvSpPr>
          <p:nvPr>
            <p:ph idx="1"/>
          </p:nvPr>
        </p:nvSpPr>
        <p:spPr/>
        <p:txBody>
          <a:bodyPr>
            <a:normAutofit/>
          </a:bodyPr>
          <a:lstStyle/>
          <a:p>
            <a:r>
              <a:rPr lang="en-US" dirty="0" smtClean="0"/>
              <a:t>Initialized </a:t>
            </a:r>
            <a:r>
              <a:rPr lang="en-US" dirty="0" smtClean="0">
                <a:solidFill>
                  <a:srgbClr val="FF0000"/>
                </a:solidFill>
              </a:rPr>
              <a:t>0000 UTC 10 Sept 2010</a:t>
            </a:r>
          </a:p>
          <a:p>
            <a:pPr lvl="1"/>
            <a:r>
              <a:rPr lang="en-US" dirty="0" smtClean="0">
                <a:solidFill>
                  <a:srgbClr val="FF0000"/>
                </a:solidFill>
              </a:rPr>
              <a:t>78-hour </a:t>
            </a:r>
            <a:r>
              <a:rPr lang="en-US" dirty="0" smtClean="0"/>
              <a:t>integration</a:t>
            </a:r>
          </a:p>
          <a:p>
            <a:pPr lvl="1"/>
            <a:r>
              <a:rPr lang="en-US" dirty="0" smtClean="0"/>
              <a:t>12/4/</a:t>
            </a:r>
            <a:r>
              <a:rPr lang="en-US" dirty="0" smtClean="0">
                <a:solidFill>
                  <a:srgbClr val="FF0000"/>
                </a:solidFill>
              </a:rPr>
              <a:t>1.33</a:t>
            </a:r>
            <a:r>
              <a:rPr lang="en-US" dirty="0" smtClean="0"/>
              <a:t> km triple-nested simulation</a:t>
            </a:r>
          </a:p>
          <a:p>
            <a:r>
              <a:rPr lang="en-US" dirty="0" smtClean="0"/>
              <a:t>Used </a:t>
            </a:r>
            <a:r>
              <a:rPr lang="en-US" dirty="0" smtClean="0">
                <a:solidFill>
                  <a:srgbClr val="FF0000"/>
                </a:solidFill>
              </a:rPr>
              <a:t>ERA-Interim </a:t>
            </a:r>
            <a:r>
              <a:rPr lang="en-US" dirty="0" smtClean="0"/>
              <a:t>for atmospheric IC and </a:t>
            </a:r>
            <a:r>
              <a:rPr lang="en-US" dirty="0" err="1" smtClean="0"/>
              <a:t>BCs</a:t>
            </a:r>
            <a:r>
              <a:rPr lang="en-US" dirty="0" smtClean="0"/>
              <a:t> and </a:t>
            </a:r>
            <a:r>
              <a:rPr lang="en-US" dirty="0" smtClean="0">
                <a:solidFill>
                  <a:srgbClr val="0000FF"/>
                </a:solidFill>
              </a:rPr>
              <a:t>NOAA Optimal Interpolation SST </a:t>
            </a:r>
            <a:r>
              <a:rPr lang="en-US" dirty="0" smtClean="0"/>
              <a:t>data to initialize SSTs</a:t>
            </a:r>
            <a:endParaRPr lang="en-US" dirty="0" smtClean="0">
              <a:solidFill>
                <a:srgbClr val="FF0000"/>
              </a:solidFill>
            </a:endParaRPr>
          </a:p>
          <a:p>
            <a:r>
              <a:rPr lang="en-US" dirty="0" smtClean="0"/>
              <a:t>Used new </a:t>
            </a:r>
            <a:r>
              <a:rPr lang="en-US" dirty="0" smtClean="0">
                <a:solidFill>
                  <a:srgbClr val="FF0000"/>
                </a:solidFill>
              </a:rPr>
              <a:t>Kain-Fritsch (KF) convective </a:t>
            </a:r>
            <a:r>
              <a:rPr lang="en-US" dirty="0" smtClean="0"/>
              <a:t>parameterization for 12 and 4 km domains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794" y="-410911"/>
            <a:ext cx="4572000" cy="1143000"/>
          </a:xfrm>
        </p:spPr>
        <p:txBody>
          <a:bodyPr>
            <a:normAutofit/>
          </a:bodyPr>
          <a:lstStyle/>
          <a:p>
            <a:pPr algn="l"/>
            <a:r>
              <a:rPr lang="en-US" sz="3600" dirty="0" smtClean="0"/>
              <a:t>WRF Model Set-up</a:t>
            </a:r>
            <a:endParaRPr lang="en-US" sz="3600" dirty="0"/>
          </a:p>
        </p:txBody>
      </p:sp>
      <p:sp>
        <p:nvSpPr>
          <p:cNvPr id="5" name="TextBox 4"/>
          <p:cNvSpPr txBox="1"/>
          <p:nvPr/>
        </p:nvSpPr>
        <p:spPr>
          <a:xfrm>
            <a:off x="1751794" y="467176"/>
            <a:ext cx="5780919" cy="830997"/>
          </a:xfrm>
          <a:prstGeom prst="rect">
            <a:avLst/>
          </a:prstGeom>
          <a:noFill/>
        </p:spPr>
        <p:txBody>
          <a:bodyPr wrap="square" rtlCol="0">
            <a:spAutoFit/>
          </a:bodyPr>
          <a:lstStyle/>
          <a:p>
            <a:pPr algn="ctr"/>
            <a:r>
              <a:rPr lang="en-US" sz="1600" b="1" dirty="0" smtClean="0"/>
              <a:t>NOAA Optimal Interpolation SSTs (shaded, degrees C), 700-hPa Streamlines (resting frame) from ERA-Interim for </a:t>
            </a:r>
            <a:r>
              <a:rPr lang="en-US" sz="1600" b="1" dirty="0" smtClean="0">
                <a:solidFill>
                  <a:srgbClr val="FF0000"/>
                </a:solidFill>
              </a:rPr>
              <a:t>the initialization time of the WRF simulation.</a:t>
            </a:r>
            <a:endParaRPr lang="en-US" sz="1600" b="1" dirty="0">
              <a:solidFill>
                <a:srgbClr val="FF0000"/>
              </a:solidFill>
            </a:endParaRPr>
          </a:p>
        </p:txBody>
      </p:sp>
      <p:pic>
        <p:nvPicPr>
          <p:cNvPr id="7" name="Picture 6" descr="model_setup.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rot="5400000">
            <a:off x="1464674" y="-85931"/>
            <a:ext cx="6257321" cy="809770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992"/>
            <a:ext cx="8229600" cy="1143000"/>
          </a:xfrm>
        </p:spPr>
        <p:txBody>
          <a:bodyPr>
            <a:normAutofit/>
          </a:bodyPr>
          <a:lstStyle/>
          <a:p>
            <a:pPr algn="l"/>
            <a:r>
              <a:rPr lang="en-US" sz="3600" dirty="0" smtClean="0"/>
              <a:t>WRF Validation</a:t>
            </a:r>
            <a:endParaRPr lang="en-US" sz="3600" dirty="0"/>
          </a:p>
        </p:txBody>
      </p:sp>
      <p:graphicFrame>
        <p:nvGraphicFramePr>
          <p:cNvPr id="4" name="Chart 3"/>
          <p:cNvGraphicFramePr>
            <a:graphicFrameLocks/>
          </p:cNvGraphicFramePr>
          <p:nvPr/>
        </p:nvGraphicFramePr>
        <p:xfrm>
          <a:off x="985943" y="941538"/>
          <a:ext cx="7172114" cy="49749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5905085"/>
            <a:ext cx="9144000" cy="646331"/>
          </a:xfrm>
          <a:prstGeom prst="rect">
            <a:avLst/>
          </a:prstGeom>
          <a:noFill/>
        </p:spPr>
        <p:txBody>
          <a:bodyPr wrap="square" rtlCol="0">
            <a:spAutoFit/>
          </a:bodyPr>
          <a:lstStyle/>
          <a:p>
            <a:pPr algn="ctr"/>
            <a:r>
              <a:rPr lang="en-US" dirty="0" smtClean="0"/>
              <a:t>Average P</a:t>
            </a:r>
            <a:r>
              <a:rPr lang="en-US" baseline="-25000" dirty="0" smtClean="0"/>
              <a:t>MIN</a:t>
            </a:r>
            <a:r>
              <a:rPr lang="en-US" dirty="0" smtClean="0"/>
              <a:t> error from observed was </a:t>
            </a:r>
            <a:r>
              <a:rPr lang="en-US" b="1" dirty="0" smtClean="0">
                <a:solidFill>
                  <a:srgbClr val="FF0000"/>
                </a:solidFill>
              </a:rPr>
              <a:t>1.67 hPa</a:t>
            </a:r>
            <a:r>
              <a:rPr lang="en-US" dirty="0" smtClean="0"/>
              <a:t>. Track errors had substantial more </a:t>
            </a:r>
            <a:r>
              <a:rPr lang="en-US" dirty="0" smtClean="0">
                <a:solidFill>
                  <a:srgbClr val="FF0000"/>
                </a:solidFill>
              </a:rPr>
              <a:t>latitudinal </a:t>
            </a:r>
            <a:r>
              <a:rPr lang="en-US" dirty="0" smtClean="0"/>
              <a:t>error than longitudinal.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Arrow Connector 3"/>
          <p:cNvCxnSpPr/>
          <p:nvPr/>
        </p:nvCxnSpPr>
        <p:spPr>
          <a:xfrm>
            <a:off x="2014563" y="3429000"/>
            <a:ext cx="1413281" cy="1588"/>
          </a:xfrm>
          <a:prstGeom prst="straightConnector1">
            <a:avLst/>
          </a:prstGeom>
          <a:ln w="28575">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021070" y="291980"/>
            <a:ext cx="2550930" cy="584776"/>
          </a:xfrm>
          <a:prstGeom prst="rect">
            <a:avLst/>
          </a:prstGeom>
          <a:noFill/>
        </p:spPr>
        <p:txBody>
          <a:bodyPr wrap="square" rtlCol="0">
            <a:spAutoFit/>
          </a:bodyPr>
          <a:lstStyle/>
          <a:p>
            <a:pPr algn="ctr"/>
            <a:r>
              <a:rPr lang="en-US" sz="1600" b="1" dirty="0" smtClean="0"/>
              <a:t>METEOSAT-9 IR Imagery with satellite-derived winds</a:t>
            </a:r>
          </a:p>
        </p:txBody>
      </p:sp>
      <p:sp>
        <p:nvSpPr>
          <p:cNvPr id="7" name="TextBox 6"/>
          <p:cNvSpPr txBox="1"/>
          <p:nvPr/>
        </p:nvSpPr>
        <p:spPr>
          <a:xfrm>
            <a:off x="4572000" y="0"/>
            <a:ext cx="2508168" cy="954107"/>
          </a:xfrm>
          <a:prstGeom prst="rect">
            <a:avLst/>
          </a:prstGeom>
          <a:noFill/>
        </p:spPr>
        <p:txBody>
          <a:bodyPr wrap="square" rtlCol="0">
            <a:spAutoFit/>
          </a:bodyPr>
          <a:lstStyle/>
          <a:p>
            <a:pPr algn="ctr"/>
            <a:r>
              <a:rPr lang="en-US" sz="1400" b="1" dirty="0" smtClean="0">
                <a:solidFill>
                  <a:srgbClr val="000000"/>
                </a:solidFill>
              </a:rPr>
              <a:t>WRF Outgoing Longwave Radiation (OLR, shaded, white/gray low OLR) and 700-hPa wind barbs</a:t>
            </a:r>
            <a:endParaRPr lang="en-US" sz="1400" b="1" dirty="0">
              <a:solidFill>
                <a:srgbClr val="000000"/>
              </a:solidFill>
            </a:endParaRPr>
          </a:p>
        </p:txBody>
      </p:sp>
      <p:pic>
        <p:nvPicPr>
          <p:cNvPr id="8" name="Picture 7" descr="olr_comp.eps"/>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68500" y="923302"/>
            <a:ext cx="5207000" cy="5905500"/>
          </a:xfrm>
          <a:prstGeom prst="rect">
            <a:avLst/>
          </a:prstGeom>
        </p:spPr>
      </p:pic>
      <p:sp>
        <p:nvSpPr>
          <p:cNvPr id="12" name="TextBox 11"/>
          <p:cNvSpPr txBox="1"/>
          <p:nvPr/>
        </p:nvSpPr>
        <p:spPr>
          <a:xfrm>
            <a:off x="-99389" y="1693514"/>
            <a:ext cx="2084754" cy="1107996"/>
          </a:xfrm>
          <a:prstGeom prst="rect">
            <a:avLst/>
          </a:prstGeom>
          <a:noFill/>
        </p:spPr>
        <p:txBody>
          <a:bodyPr wrap="square" rtlCol="0">
            <a:spAutoFit/>
          </a:bodyPr>
          <a:lstStyle/>
          <a:p>
            <a:pPr algn="ctr"/>
            <a:r>
              <a:rPr lang="en-US" sz="1600" b="1" dirty="0" smtClean="0">
                <a:solidFill>
                  <a:srgbClr val="000000"/>
                </a:solidFill>
              </a:rPr>
              <a:t>400-599 hPa (blue)</a:t>
            </a:r>
          </a:p>
          <a:p>
            <a:pPr algn="ctr"/>
            <a:r>
              <a:rPr lang="en-US" sz="1600" b="1" dirty="0" smtClean="0"/>
              <a:t>600-799 hPa (yellow)</a:t>
            </a:r>
          </a:p>
          <a:p>
            <a:pPr algn="ctr"/>
            <a:r>
              <a:rPr lang="en-US" sz="1600" b="1" dirty="0" smtClean="0"/>
              <a:t>800-950 hPa (green)</a:t>
            </a:r>
          </a:p>
          <a:p>
            <a:endParaRPr lang="en-US" dirty="0"/>
          </a:p>
        </p:txBody>
      </p:sp>
      <p:sp>
        <p:nvSpPr>
          <p:cNvPr id="9" name="TextBox 8"/>
          <p:cNvSpPr txBox="1"/>
          <p:nvPr/>
        </p:nvSpPr>
        <p:spPr>
          <a:xfrm>
            <a:off x="280559" y="5154115"/>
            <a:ext cx="694013" cy="369332"/>
          </a:xfrm>
          <a:prstGeom prst="rect">
            <a:avLst/>
          </a:prstGeom>
          <a:noFill/>
        </p:spPr>
        <p:txBody>
          <a:bodyPr wrap="square" rtlCol="0">
            <a:spAutoFit/>
          </a:bodyPr>
          <a:lstStyle/>
          <a:p>
            <a:r>
              <a:rPr lang="en-US" b="1" dirty="0" smtClean="0"/>
              <a:t>Julia</a:t>
            </a:r>
            <a:endParaRPr lang="en-US" b="1" dirty="0"/>
          </a:p>
        </p:txBody>
      </p:sp>
      <p:cxnSp>
        <p:nvCxnSpPr>
          <p:cNvPr id="11" name="Straight Arrow Connector 10"/>
          <p:cNvCxnSpPr/>
          <p:nvPr/>
        </p:nvCxnSpPr>
        <p:spPr>
          <a:xfrm>
            <a:off x="812144" y="5390406"/>
            <a:ext cx="1653820" cy="265829"/>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vort_traj2_49.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rot="5400000">
            <a:off x="5208846" y="1910623"/>
            <a:ext cx="3822565" cy="4946848"/>
          </a:xfrm>
          <a:prstGeom prst="rect">
            <a:avLst/>
          </a:prstGeom>
        </p:spPr>
      </p:pic>
      <p:sp>
        <p:nvSpPr>
          <p:cNvPr id="4" name="Title 3"/>
          <p:cNvSpPr>
            <a:spLocks noGrp="1"/>
          </p:cNvSpPr>
          <p:nvPr>
            <p:ph type="title"/>
          </p:nvPr>
        </p:nvSpPr>
        <p:spPr>
          <a:xfrm>
            <a:off x="-1479348" y="-388005"/>
            <a:ext cx="8229600" cy="1143000"/>
          </a:xfrm>
        </p:spPr>
        <p:txBody>
          <a:bodyPr>
            <a:normAutofit/>
          </a:bodyPr>
          <a:lstStyle/>
          <a:p>
            <a:r>
              <a:rPr lang="en-US" sz="3600" dirty="0" smtClean="0"/>
              <a:t>Transition from AEW to Julia</a:t>
            </a:r>
            <a:endParaRPr lang="en-US" sz="3600" dirty="0"/>
          </a:p>
        </p:txBody>
      </p:sp>
      <p:sp>
        <p:nvSpPr>
          <p:cNvPr id="5" name="TextBox 4"/>
          <p:cNvSpPr txBox="1"/>
          <p:nvPr/>
        </p:nvSpPr>
        <p:spPr>
          <a:xfrm>
            <a:off x="29882" y="475762"/>
            <a:ext cx="5334000" cy="1384995"/>
          </a:xfrm>
          <a:prstGeom prst="rect">
            <a:avLst/>
          </a:prstGeom>
          <a:noFill/>
        </p:spPr>
        <p:txBody>
          <a:bodyPr wrap="square" rtlCol="0">
            <a:spAutoFit/>
          </a:bodyPr>
          <a:lstStyle/>
          <a:p>
            <a:pPr algn="ctr"/>
            <a:r>
              <a:rPr lang="en-US" sz="1400" dirty="0" smtClean="0"/>
              <a:t>925-hPa co-moving streamlines, relative vorticity (shaded) and MSLP (red contours, every 1 hPa). Black line represents hourly-based back-trajectory of vorticity center that becomes co-located with the AEW circulation center. The AEW trough axis at 3 times is superimposed, with the black-dashed line being the current time trough axis. The critical latitude is shown with a dotted line. </a:t>
            </a:r>
            <a:endParaRPr lang="en-US" sz="1400" dirty="0"/>
          </a:p>
        </p:txBody>
      </p:sp>
      <p:pic>
        <p:nvPicPr>
          <p:cNvPr id="17" name="Picture 16" descr="vort_traj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rot="5400000">
            <a:off x="103628" y="860259"/>
            <a:ext cx="5020238" cy="6497131"/>
          </a:xfrm>
          <a:prstGeom prst="rect">
            <a:avLst/>
          </a:prstGeom>
        </p:spPr>
      </p:pic>
      <p:sp>
        <p:nvSpPr>
          <p:cNvPr id="23" name="Rounded Rectangle 22"/>
          <p:cNvSpPr/>
          <p:nvPr/>
        </p:nvSpPr>
        <p:spPr>
          <a:xfrm>
            <a:off x="3914588" y="2719295"/>
            <a:ext cx="254000" cy="254000"/>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558117" y="1461408"/>
            <a:ext cx="3137647" cy="1323439"/>
          </a:xfrm>
          <a:prstGeom prst="rect">
            <a:avLst/>
          </a:prstGeom>
          <a:noFill/>
        </p:spPr>
        <p:txBody>
          <a:bodyPr wrap="square" rtlCol="0">
            <a:spAutoFit/>
          </a:bodyPr>
          <a:lstStyle/>
          <a:p>
            <a:pPr algn="ctr"/>
            <a:r>
              <a:rPr lang="en-US" sz="1600" dirty="0" smtClean="0"/>
              <a:t>925-hPa Radar reflectivity (shaded) relative vorticity (contours), co-moving streamlines and the critical latitude (dashed line) 6 hours prior to 0600 UTC 12 Sept</a:t>
            </a:r>
            <a:endParaRPr lang="en-US" sz="1600" dirty="0"/>
          </a:p>
        </p:txBody>
      </p:sp>
      <p:sp>
        <p:nvSpPr>
          <p:cNvPr id="14" name="Rounded Rectangle 13"/>
          <p:cNvSpPr/>
          <p:nvPr/>
        </p:nvSpPr>
        <p:spPr>
          <a:xfrm>
            <a:off x="6432176" y="2932950"/>
            <a:ext cx="990600" cy="457200"/>
          </a:xfrm>
          <a:prstGeom prst="roundRect">
            <a:avLst/>
          </a:prstGeom>
          <a:no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endCxn id="14" idx="1"/>
          </p:cNvCxnSpPr>
          <p:nvPr/>
        </p:nvCxnSpPr>
        <p:spPr>
          <a:xfrm>
            <a:off x="4213412" y="2838824"/>
            <a:ext cx="2218764" cy="322726"/>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534029" y="6211669"/>
            <a:ext cx="3265984" cy="646331"/>
          </a:xfrm>
          <a:prstGeom prst="rect">
            <a:avLst/>
          </a:prstGeom>
          <a:noFill/>
        </p:spPr>
        <p:txBody>
          <a:bodyPr wrap="square" rtlCol="0">
            <a:spAutoFit/>
          </a:bodyPr>
          <a:lstStyle/>
          <a:p>
            <a:pPr algn="ctr"/>
            <a:r>
              <a:rPr lang="en-US" dirty="0" smtClean="0">
                <a:solidFill>
                  <a:srgbClr val="FF0000"/>
                </a:solidFill>
              </a:rPr>
              <a:t>How did it strengthen over the 6-hour period?</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2075</TotalTime>
  <Words>1226</Words>
  <Application>Microsoft Macintosh PowerPoint</Application>
  <PresentationFormat>On-screen Show (4:3)</PresentationFormat>
  <Paragraphs>67</Paragraphs>
  <Slides>12</Slides>
  <Notes>6</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Genesis of Hurricane Julia (2010) from an African Easterly Wave</vt:lpstr>
      <vt:lpstr>Motivation</vt:lpstr>
      <vt:lpstr>Objectives</vt:lpstr>
      <vt:lpstr>AEW and AEJ</vt:lpstr>
      <vt:lpstr>WRF Simulation Set-up</vt:lpstr>
      <vt:lpstr>WRF Model Set-up</vt:lpstr>
      <vt:lpstr>WRF Validation</vt:lpstr>
      <vt:lpstr>Slide 8</vt:lpstr>
      <vt:lpstr>Transition from AEW to Julia</vt:lpstr>
      <vt:lpstr>Slide 10</vt:lpstr>
      <vt:lpstr>Slide 11</vt:lpstr>
      <vt:lpstr>Concluding Remarks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Genesis of Hurricane Julia: Wave-Structure and Trigger to Genesis</dc:title>
  <dc:creator>Stefan Cecelski</dc:creator>
  <cp:lastModifiedBy>Stefan Cecelski</cp:lastModifiedBy>
  <cp:revision>591</cp:revision>
  <dcterms:created xsi:type="dcterms:W3CDTF">2012-04-16T01:02:02Z</dcterms:created>
  <dcterms:modified xsi:type="dcterms:W3CDTF">2012-04-16T01:02:23Z</dcterms:modified>
</cp:coreProperties>
</file>